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1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6"/>
          <p:cNvSpPr>
            <a:spLocks noGrp="1" noChangeArrowheads="1"/>
          </p:cNvSpPr>
          <p:nvPr>
            <p:ph type="sldNum" sz="quarter" idx="12"/>
          </p:nvPr>
        </p:nvSpPr>
        <p:spPr>
          <a:ln/>
        </p:spPr>
        <p:txBody>
          <a:bodyPr/>
          <a:lstStyle>
            <a:lvl1pPr>
              <a:defRPr/>
            </a:lvl1pPr>
          </a:lstStyle>
          <a:p>
            <a:pPr>
              <a:defRPr/>
            </a:pPr>
            <a:fld id="{CE9BD86A-FA8F-4720-A10B-75D2A764E691}"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E11D0E47-BFC6-4EBE-9BA9-00A9B4B8DB36}"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76250" y="0"/>
            <a:ext cx="8229600" cy="1143000"/>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476250" y="1268413"/>
            <a:ext cx="8229600" cy="4495800"/>
          </a:xfrm>
        </p:spPr>
        <p:txBody>
          <a:bodyPr/>
          <a:lstStyle/>
          <a:p>
            <a:pPr lvl="0"/>
            <a:endParaRPr lang="zh-TW" altLang="en-US" noProof="0" smtClean="0"/>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DACB7C39-8E3C-4297-BF16-C348ACD73E1D}"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76250" y="1268413"/>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67250" y="1268413"/>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26"/>
          <p:cNvSpPr>
            <a:spLocks noGrp="1" noChangeArrowheads="1"/>
          </p:cNvSpPr>
          <p:nvPr>
            <p:ph type="sldNum" sz="quarter" idx="12"/>
          </p:nvPr>
        </p:nvSpPr>
        <p:spPr>
          <a:ln/>
        </p:spPr>
        <p:txBody>
          <a:bodyPr/>
          <a:lstStyle>
            <a:lvl1pPr>
              <a:defRPr/>
            </a:lvl1pPr>
          </a:lstStyle>
          <a:p>
            <a:pPr>
              <a:defRPr/>
            </a:pPr>
            <a:fld id="{E15127D0-5360-4C15-B252-315A58E44D46}"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hyperlink" Target="mailto:lgg@cs.ntust.edu.tw"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6"/>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7"/>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2"/>
          </p:nvPr>
        </p:nvSpPr>
        <p:spPr/>
        <p:txBody>
          <a:bodyPr/>
          <a:lstStyle/>
          <a:p>
            <a:pPr>
              <a:defRPr/>
            </a:pPr>
            <a:fld id="{2C986EC9-A838-4E9A-B6A0-ECE4EF10A214}" type="slidenum">
              <a:rPr lang="en-US" altLang="zh-TW"/>
              <a:pPr>
                <a:defRPr/>
              </a:pPr>
              <a:t>1</a:t>
            </a:fld>
            <a:endParaRPr lang="en-US" altLang="zh-TW"/>
          </a:p>
        </p:txBody>
      </p:sp>
      <p:sp>
        <p:nvSpPr>
          <p:cNvPr id="1859588" name="Rectangle 4"/>
          <p:cNvSpPr>
            <a:spLocks noGrp="1" noChangeArrowheads="1"/>
          </p:cNvSpPr>
          <p:nvPr>
            <p:ph type="title"/>
          </p:nvPr>
        </p:nvSpPr>
        <p:spPr/>
        <p:txBody>
          <a:bodyPr/>
          <a:lstStyle/>
          <a:p>
            <a:pPr eaLnBrk="1" hangingPunct="1">
              <a:defRPr/>
            </a:pPr>
            <a:r>
              <a:rPr lang="zh-TW" altLang="en-US" smtClean="0"/>
              <a:t>台中精機知識螺旋理論的應用</a:t>
            </a:r>
            <a:endParaRPr lang="zh-TW" altLang="en-US" u="sng" smtClean="0"/>
          </a:p>
        </p:txBody>
      </p:sp>
      <p:sp>
        <p:nvSpPr>
          <p:cNvPr id="1859589" name="Rectangle 5"/>
          <p:cNvSpPr>
            <a:spLocks noChangeArrowheads="1"/>
          </p:cNvSpPr>
          <p:nvPr/>
        </p:nvSpPr>
        <p:spPr bwMode="auto">
          <a:xfrm>
            <a:off x="611188" y="1223963"/>
            <a:ext cx="8056562" cy="5084762"/>
          </a:xfrm>
          <a:prstGeom prst="rect">
            <a:avLst/>
          </a:prstGeom>
          <a:noFill/>
          <a:ln w="9525">
            <a:noFill/>
            <a:miter lim="800000"/>
            <a:headEnd/>
            <a:tailEnd/>
          </a:ln>
          <a:effectLst/>
        </p:spPr>
        <p:txBody>
          <a:bodyPr/>
          <a:lstStyle/>
          <a:p>
            <a:pPr marL="271463" indent="-271463">
              <a:lnSpc>
                <a:spcPct val="110000"/>
              </a:lnSpc>
              <a:buClr>
                <a:schemeClr val="tx2"/>
              </a:buClr>
              <a:defRPr/>
            </a:pPr>
            <a:r>
              <a:rPr lang="en-US" altLang="zh-TW" sz="2000">
                <a:latin typeface="標楷體"/>
                <a:ea typeface="標楷體" pitchFamily="65" charset="-120"/>
              </a:rPr>
              <a:t>•</a:t>
            </a:r>
            <a:r>
              <a:rPr lang="zh-TW" altLang="en-US" sz="2400" b="1">
                <a:ea typeface="標楷體" pitchFamily="65" charset="-120"/>
              </a:rPr>
              <a:t>社會化</a:t>
            </a:r>
            <a:r>
              <a:rPr lang="zh-TW" altLang="en-US" sz="2400">
                <a:ea typeface="標楷體" pitchFamily="65" charset="-120"/>
              </a:rPr>
              <a:t>（內隱知識→內隱知識） </a:t>
            </a:r>
            <a:r>
              <a:rPr lang="zh-TW" altLang="en-US" sz="2400" u="sng">
                <a:effectLst>
                  <a:outerShdw blurRad="38100" dist="38100" dir="2700000" algn="tl">
                    <a:srgbClr val="000000"/>
                  </a:outerShdw>
                </a:effectLst>
                <a:ea typeface="標楷體" pitchFamily="65" charset="-120"/>
              </a:rPr>
              <a:t>個人→個人</a:t>
            </a:r>
            <a:endParaRPr lang="zh-TW" altLang="en-US" sz="2400">
              <a:effectLst>
                <a:outerShdw blurRad="38100" dist="38100" dir="2700000" algn="tl">
                  <a:srgbClr val="000000"/>
                </a:outerShdw>
              </a:effectLst>
              <a:ea typeface="標楷體" pitchFamily="65" charset="-120"/>
            </a:endParaRPr>
          </a:p>
          <a:p>
            <a:pPr marL="271463" indent="-271463">
              <a:lnSpc>
                <a:spcPct val="110000"/>
              </a:lnSpc>
              <a:spcBef>
                <a:spcPct val="20000"/>
              </a:spcBef>
              <a:buClr>
                <a:schemeClr val="tx2"/>
              </a:buClr>
              <a:defRPr/>
            </a:pPr>
            <a:r>
              <a:rPr lang="zh-TW" altLang="en-US" sz="2000">
                <a:effectLst>
                  <a:outerShdw blurRad="38100" dist="38100" dir="2700000" algn="tl">
                    <a:srgbClr val="000000"/>
                  </a:outerShdw>
                </a:effectLst>
                <a:ea typeface="標楷體" pitchFamily="65" charset="-120"/>
              </a:rPr>
              <a:t>    累積內隱知識；</a:t>
            </a:r>
            <a:r>
              <a:rPr lang="zh-TW" altLang="en-US" sz="2000" u="sng">
                <a:effectLst>
                  <a:outerShdw blurRad="38100" dist="38100" dir="2700000" algn="tl">
                    <a:srgbClr val="000000"/>
                  </a:outerShdw>
                </a:effectLst>
                <a:ea typeface="標楷體" pitchFamily="65" charset="-120"/>
              </a:rPr>
              <a:t>應用工具</a:t>
            </a:r>
            <a:r>
              <a:rPr lang="zh-TW" altLang="en-US" sz="2000">
                <a:ea typeface="標楷體" pitchFamily="65" charset="-120"/>
              </a:rPr>
              <a:t>：師徒制、實務教導、工作示範</a:t>
            </a:r>
          </a:p>
          <a:p>
            <a:pPr marL="271463" indent="-271463">
              <a:lnSpc>
                <a:spcPct val="110000"/>
              </a:lnSpc>
              <a:spcBef>
                <a:spcPct val="20000"/>
              </a:spcBef>
              <a:buClr>
                <a:schemeClr val="tx2"/>
              </a:buClr>
              <a:defRPr/>
            </a:pPr>
            <a:r>
              <a:rPr lang="en-US" altLang="zh-TW" sz="2000">
                <a:latin typeface="標楷體"/>
                <a:ea typeface="標楷體" pitchFamily="65" charset="-120"/>
              </a:rPr>
              <a:t>•</a:t>
            </a:r>
            <a:r>
              <a:rPr lang="zh-TW" altLang="en-US" sz="2400" b="1">
                <a:ea typeface="標楷體" pitchFamily="65" charset="-120"/>
              </a:rPr>
              <a:t>外化</a:t>
            </a:r>
            <a:r>
              <a:rPr lang="zh-TW" altLang="en-US" sz="2400">
                <a:ea typeface="標楷體" pitchFamily="65" charset="-120"/>
              </a:rPr>
              <a:t>（內隱知識→外顯知識）</a:t>
            </a:r>
            <a:r>
              <a:rPr lang="zh-TW" altLang="en-US" sz="2400" u="sng">
                <a:effectLst>
                  <a:outerShdw blurRad="38100" dist="38100" dir="2700000" algn="tl">
                    <a:srgbClr val="000000"/>
                  </a:outerShdw>
                </a:effectLst>
                <a:ea typeface="標楷體" pitchFamily="65" charset="-120"/>
              </a:rPr>
              <a:t>個人→團隊</a:t>
            </a:r>
            <a:endParaRPr lang="zh-TW" altLang="en-US" sz="2400">
              <a:ea typeface="標楷體" pitchFamily="65" charset="-120"/>
            </a:endParaRPr>
          </a:p>
          <a:p>
            <a:pPr marL="271463" indent="-271463">
              <a:lnSpc>
                <a:spcPct val="110000"/>
              </a:lnSpc>
              <a:spcBef>
                <a:spcPct val="20000"/>
              </a:spcBef>
              <a:buClr>
                <a:schemeClr val="tx2"/>
              </a:buClr>
              <a:defRPr/>
            </a:pPr>
            <a:r>
              <a:rPr lang="zh-TW" altLang="en-US" sz="2000">
                <a:ea typeface="標楷體" pitchFamily="65" charset="-120"/>
              </a:rPr>
              <a:t>    將內隱知識導引外顯知識；</a:t>
            </a:r>
            <a:r>
              <a:rPr lang="zh-TW" altLang="en-US" sz="2000" u="sng">
                <a:effectLst>
                  <a:outerShdw blurRad="38100" dist="38100" dir="2700000" algn="tl">
                    <a:srgbClr val="000000"/>
                  </a:outerShdw>
                </a:effectLst>
                <a:ea typeface="標楷體" pitchFamily="65" charset="-120"/>
              </a:rPr>
              <a:t>應用工具</a:t>
            </a:r>
            <a:r>
              <a:rPr lang="zh-TW" altLang="en-US" sz="2000">
                <a:ea typeface="標楷體" pitchFamily="65" charset="-120"/>
              </a:rPr>
              <a:t>：</a:t>
            </a:r>
            <a:r>
              <a:rPr lang="en-US" altLang="zh-TW" sz="2000">
                <a:ea typeface="標楷體" pitchFamily="65" charset="-120"/>
              </a:rPr>
              <a:t>JI</a:t>
            </a:r>
            <a:r>
              <a:rPr lang="zh-TW" altLang="en-US" sz="2000">
                <a:ea typeface="標楷體" pitchFamily="65" charset="-120"/>
              </a:rPr>
              <a:t>、意識會談、說故事、案 </a:t>
            </a:r>
          </a:p>
          <a:p>
            <a:pPr marL="271463" indent="-271463">
              <a:lnSpc>
                <a:spcPct val="110000"/>
              </a:lnSpc>
              <a:spcBef>
                <a:spcPct val="20000"/>
              </a:spcBef>
              <a:buClr>
                <a:schemeClr val="tx2"/>
              </a:buClr>
              <a:defRPr/>
            </a:pPr>
            <a:r>
              <a:rPr lang="zh-TW" altLang="en-US" sz="2000">
                <a:ea typeface="標楷體" pitchFamily="65" charset="-120"/>
              </a:rPr>
              <a:t>    例說明</a:t>
            </a:r>
          </a:p>
          <a:p>
            <a:pPr marL="271463" indent="-271463">
              <a:lnSpc>
                <a:spcPct val="110000"/>
              </a:lnSpc>
              <a:spcBef>
                <a:spcPct val="20000"/>
              </a:spcBef>
              <a:buClr>
                <a:schemeClr val="tx2"/>
              </a:buClr>
              <a:defRPr/>
            </a:pPr>
            <a:r>
              <a:rPr lang="en-US" altLang="zh-TW" sz="2000">
                <a:latin typeface="標楷體"/>
                <a:ea typeface="標楷體" pitchFamily="65" charset="-120"/>
              </a:rPr>
              <a:t>•</a:t>
            </a:r>
            <a:r>
              <a:rPr lang="zh-TW" altLang="en-US" sz="2400" b="1">
                <a:ea typeface="標楷體" pitchFamily="65" charset="-120"/>
              </a:rPr>
              <a:t>組合化</a:t>
            </a:r>
            <a:r>
              <a:rPr lang="zh-TW" altLang="en-US" sz="2400">
                <a:ea typeface="標楷體" pitchFamily="65" charset="-120"/>
              </a:rPr>
              <a:t>（外顯知識→外顯知識）</a:t>
            </a:r>
            <a:r>
              <a:rPr lang="zh-TW" altLang="en-US" sz="2400" u="sng">
                <a:effectLst>
                  <a:outerShdw blurRad="38100" dist="38100" dir="2700000" algn="tl">
                    <a:srgbClr val="000000"/>
                  </a:outerShdw>
                </a:effectLst>
                <a:ea typeface="標楷體" pitchFamily="65" charset="-120"/>
              </a:rPr>
              <a:t>團隊→組織</a:t>
            </a:r>
            <a:r>
              <a:rPr lang="zh-TW" altLang="en-US" sz="2400" u="sng">
                <a:effectLst>
                  <a:outerShdw blurRad="38100" dist="38100" dir="2700000" algn="tl">
                    <a:srgbClr val="000000"/>
                  </a:outerShdw>
                </a:effectLst>
                <a:latin typeface="標楷體"/>
                <a:ea typeface="標楷體" pitchFamily="65" charset="-120"/>
              </a:rPr>
              <a:t> </a:t>
            </a:r>
            <a:r>
              <a:rPr lang="zh-TW" altLang="en-US" sz="2400" u="sng">
                <a:effectLst>
                  <a:outerShdw blurRad="38100" dist="38100" dir="2700000" algn="tl">
                    <a:srgbClr val="000000"/>
                  </a:outerShdw>
                </a:effectLst>
                <a:ea typeface="標楷體" pitchFamily="65" charset="-120"/>
              </a:rPr>
              <a:t> </a:t>
            </a:r>
            <a:endParaRPr lang="zh-TW" altLang="en-US" sz="2400">
              <a:ea typeface="標楷體" pitchFamily="65" charset="-120"/>
            </a:endParaRPr>
          </a:p>
          <a:p>
            <a:pPr marL="271463" indent="-271463">
              <a:lnSpc>
                <a:spcPct val="110000"/>
              </a:lnSpc>
              <a:spcBef>
                <a:spcPct val="20000"/>
              </a:spcBef>
              <a:buClr>
                <a:schemeClr val="tx2"/>
              </a:buClr>
              <a:defRPr/>
            </a:pPr>
            <a:r>
              <a:rPr lang="zh-TW" altLang="en-US" sz="2000">
                <a:ea typeface="標楷體" pitchFamily="65" charset="-120"/>
              </a:rPr>
              <a:t>    散播外顯知識、捕捉並整合新的知識；</a:t>
            </a:r>
            <a:r>
              <a:rPr lang="zh-TW" altLang="en-US" sz="2000" u="sng">
                <a:effectLst>
                  <a:outerShdw blurRad="38100" dist="38100" dir="2700000" algn="tl">
                    <a:srgbClr val="000000"/>
                  </a:outerShdw>
                </a:effectLst>
                <a:ea typeface="標楷體" pitchFamily="65" charset="-120"/>
              </a:rPr>
              <a:t>應用工具</a:t>
            </a:r>
            <a:r>
              <a:rPr lang="zh-TW" altLang="en-US" sz="2000">
                <a:ea typeface="標楷體" pitchFamily="65" charset="-120"/>
              </a:rPr>
              <a:t>： 讀書會、討論、腦力激盪、問題分析</a:t>
            </a:r>
          </a:p>
          <a:p>
            <a:pPr marL="271463" indent="-271463">
              <a:lnSpc>
                <a:spcPct val="110000"/>
              </a:lnSpc>
              <a:spcBef>
                <a:spcPct val="20000"/>
              </a:spcBef>
              <a:buClr>
                <a:schemeClr val="tx2"/>
              </a:buClr>
              <a:defRPr/>
            </a:pPr>
            <a:r>
              <a:rPr lang="en-US" altLang="zh-TW" sz="2000">
                <a:latin typeface="標楷體"/>
                <a:ea typeface="標楷體" pitchFamily="65" charset="-120"/>
              </a:rPr>
              <a:t>•</a:t>
            </a:r>
            <a:r>
              <a:rPr lang="zh-TW" altLang="en-US" sz="2400" b="1">
                <a:ea typeface="標楷體" pitchFamily="65" charset="-120"/>
              </a:rPr>
              <a:t>內化</a:t>
            </a:r>
            <a:r>
              <a:rPr lang="zh-TW" altLang="en-US" sz="2400">
                <a:ea typeface="標楷體" pitchFamily="65" charset="-120"/>
              </a:rPr>
              <a:t>（外顯知識→內隱知識）</a:t>
            </a:r>
            <a:r>
              <a:rPr lang="zh-TW" altLang="en-US" sz="2400" u="sng">
                <a:effectLst>
                  <a:outerShdw blurRad="38100" dist="38100" dir="2700000" algn="tl">
                    <a:srgbClr val="000000"/>
                  </a:outerShdw>
                </a:effectLst>
                <a:ea typeface="標楷體" pitchFamily="65" charset="-120"/>
              </a:rPr>
              <a:t>組織→個人</a:t>
            </a:r>
            <a:endParaRPr lang="zh-TW" altLang="en-US" sz="2400">
              <a:ea typeface="標楷體" pitchFamily="65" charset="-120"/>
            </a:endParaRPr>
          </a:p>
          <a:p>
            <a:pPr marL="271463" indent="-271463">
              <a:lnSpc>
                <a:spcPct val="110000"/>
              </a:lnSpc>
              <a:spcBef>
                <a:spcPct val="20000"/>
              </a:spcBef>
              <a:buClr>
                <a:schemeClr val="tx2"/>
              </a:buClr>
              <a:defRPr/>
            </a:pPr>
            <a:r>
              <a:rPr lang="zh-TW" altLang="en-US" sz="2000">
                <a:ea typeface="標楷體" pitchFamily="65" charset="-120"/>
              </a:rPr>
              <a:t>    經由行動與實作將外顯知識內化；</a:t>
            </a:r>
            <a:r>
              <a:rPr lang="zh-TW" altLang="en-US" sz="2000" u="sng">
                <a:effectLst>
                  <a:outerShdw blurRad="38100" dist="38100" dir="2700000" algn="tl">
                    <a:srgbClr val="000000"/>
                  </a:outerShdw>
                </a:effectLst>
                <a:ea typeface="標楷體" pitchFamily="65" charset="-120"/>
              </a:rPr>
              <a:t>應用工具</a:t>
            </a:r>
            <a:r>
              <a:rPr lang="zh-TW" altLang="en-US" sz="2000">
                <a:ea typeface="標楷體" pitchFamily="65" charset="-120"/>
              </a:rPr>
              <a:t>： 遊戲、實習、模擬</a:t>
            </a:r>
          </a:p>
          <a:p>
            <a:pPr marL="271463" indent="-271463">
              <a:lnSpc>
                <a:spcPct val="110000"/>
              </a:lnSpc>
              <a:spcBef>
                <a:spcPct val="20000"/>
              </a:spcBef>
              <a:buClr>
                <a:schemeClr val="tx2"/>
              </a:buClr>
              <a:defRPr/>
            </a:pPr>
            <a:r>
              <a:rPr lang="zh-TW" altLang="en-US" sz="2000">
                <a:ea typeface="標楷體" pitchFamily="65" charset="-120"/>
              </a:rPr>
              <a:t>    學習、電腦輔助教學</a:t>
            </a:r>
          </a:p>
          <a:p>
            <a:pPr marL="271463" indent="-271463">
              <a:lnSpc>
                <a:spcPct val="110000"/>
              </a:lnSpc>
              <a:spcBef>
                <a:spcPct val="20000"/>
              </a:spcBef>
              <a:buClr>
                <a:schemeClr val="tx2"/>
              </a:buClr>
              <a:defRPr/>
            </a:pPr>
            <a:r>
              <a:rPr lang="zh-TW" altLang="en-US" sz="2000">
                <a:ea typeface="標楷體" pitchFamily="65" charset="-120"/>
              </a:rPr>
              <a:t>培養企業內部推動知識管理種子講師技術作知識移轉與深植</a:t>
            </a:r>
            <a:r>
              <a:rPr lang="en-US" altLang="zh-TW" sz="2000">
                <a:latin typeface="標楷體"/>
                <a:ea typeface="標楷體" pitchFamily="65" charset="-120"/>
              </a:rPr>
              <a:t>—</a:t>
            </a:r>
            <a:endParaRPr lang="en-US" altLang="zh-TW" sz="2000">
              <a:ea typeface="標楷體" pitchFamily="65" charset="-12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2EA41EB7-D36A-47A9-B74A-568DB6482C32}" type="slidenum">
              <a:rPr lang="en-US" altLang="zh-TW"/>
              <a:pPr>
                <a:defRPr/>
              </a:pPr>
              <a:t>10</a:t>
            </a:fld>
            <a:endParaRPr lang="en-US" altLang="zh-TW"/>
          </a:p>
        </p:txBody>
      </p:sp>
      <p:sp>
        <p:nvSpPr>
          <p:cNvPr id="2155522" name="Rectangle 2"/>
          <p:cNvSpPr>
            <a:spLocks noGrp="1" noChangeArrowheads="1"/>
          </p:cNvSpPr>
          <p:nvPr>
            <p:ph type="title"/>
          </p:nvPr>
        </p:nvSpPr>
        <p:spPr/>
        <p:txBody>
          <a:bodyPr/>
          <a:lstStyle/>
          <a:p>
            <a:pPr eaLnBrk="1" hangingPunct="1">
              <a:defRPr/>
            </a:pPr>
            <a:r>
              <a:rPr lang="zh-TW" altLang="en-US" smtClean="0"/>
              <a:t>腦力激盪</a:t>
            </a:r>
          </a:p>
        </p:txBody>
      </p:sp>
      <p:sp>
        <p:nvSpPr>
          <p:cNvPr id="517124" name="Rectangle 3"/>
          <p:cNvSpPr>
            <a:spLocks noGrp="1" noChangeArrowheads="1"/>
          </p:cNvSpPr>
          <p:nvPr>
            <p:ph type="body" idx="1"/>
          </p:nvPr>
        </p:nvSpPr>
        <p:spPr/>
        <p:txBody>
          <a:bodyPr/>
          <a:lstStyle/>
          <a:p>
            <a:pPr eaLnBrk="1" hangingPunct="1"/>
            <a:r>
              <a:rPr lang="zh-TW" altLang="en-US" smtClean="0"/>
              <a:t>以非結構化方法產生問題的觀點</a:t>
            </a:r>
          </a:p>
          <a:p>
            <a:pPr eaLnBrk="1" hangingPunct="1"/>
            <a:r>
              <a:rPr lang="zh-TW" altLang="en-US" smtClean="0"/>
              <a:t>考慮所有可能的解決方案</a:t>
            </a:r>
          </a:p>
          <a:p>
            <a:pPr eaLnBrk="1" hangingPunct="1"/>
            <a:r>
              <a:rPr lang="zh-TW" altLang="en-US" smtClean="0"/>
              <a:t>在會議的過程強調反應的頻率</a:t>
            </a:r>
          </a:p>
          <a:p>
            <a:pPr eaLnBrk="1" hangingPunct="1"/>
            <a:r>
              <a:rPr lang="zh-TW" altLang="en-US" smtClean="0"/>
              <a:t>應該注意觀點的產生，然後才是評估</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AD5E589A-B2DD-492E-9FCB-9B01DED39F2B}" type="slidenum">
              <a:rPr lang="en-US" altLang="zh-TW"/>
              <a:pPr>
                <a:defRPr/>
              </a:pPr>
              <a:t>11</a:t>
            </a:fld>
            <a:endParaRPr lang="en-US" altLang="zh-TW"/>
          </a:p>
        </p:txBody>
      </p:sp>
      <p:sp>
        <p:nvSpPr>
          <p:cNvPr id="2156546" name="Rectangle 2"/>
          <p:cNvSpPr>
            <a:spLocks noGrp="1" noChangeArrowheads="1"/>
          </p:cNvSpPr>
          <p:nvPr>
            <p:ph type="title"/>
          </p:nvPr>
        </p:nvSpPr>
        <p:spPr/>
        <p:txBody>
          <a:bodyPr/>
          <a:lstStyle/>
          <a:p>
            <a:pPr eaLnBrk="1" hangingPunct="1">
              <a:defRPr/>
            </a:pPr>
            <a:r>
              <a:rPr lang="zh-TW" altLang="en-US" smtClean="0"/>
              <a:t>腦力激盪程序</a:t>
            </a:r>
          </a:p>
        </p:txBody>
      </p:sp>
      <p:sp>
        <p:nvSpPr>
          <p:cNvPr id="518148" name="Rectangle 3"/>
          <p:cNvSpPr>
            <a:spLocks noGrp="1" noChangeArrowheads="1"/>
          </p:cNvSpPr>
          <p:nvPr>
            <p:ph type="body" idx="1"/>
          </p:nvPr>
        </p:nvSpPr>
        <p:spPr/>
        <p:txBody>
          <a:bodyPr/>
          <a:lstStyle/>
          <a:p>
            <a:pPr eaLnBrk="1" hangingPunct="1"/>
            <a:r>
              <a:rPr lang="zh-TW" altLang="en-US" smtClean="0"/>
              <a:t>介紹腦力激盪會議</a:t>
            </a:r>
          </a:p>
          <a:p>
            <a:pPr eaLnBrk="1" hangingPunct="1"/>
            <a:r>
              <a:rPr lang="zh-TW" altLang="en-US" smtClean="0"/>
              <a:t>給專家一個需要考慮的問題</a:t>
            </a:r>
          </a:p>
          <a:p>
            <a:pPr eaLnBrk="1" hangingPunct="1"/>
            <a:r>
              <a:rPr lang="zh-TW" altLang="en-US" smtClean="0"/>
              <a:t>鼓動一個需要考慮的問題</a:t>
            </a:r>
          </a:p>
          <a:p>
            <a:pPr eaLnBrk="1" hangingPunct="1"/>
            <a:r>
              <a:rPr lang="zh-TW" altLang="en-US" smtClean="0"/>
              <a:t>鼓動專家產生觀點</a:t>
            </a:r>
          </a:p>
          <a:p>
            <a:pPr eaLnBrk="1" hangingPunct="1"/>
            <a:r>
              <a:rPr lang="zh-TW" altLang="en-US" smtClean="0"/>
              <a:t>留意「集中」的信號</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B6F0239A-A723-41E2-8281-15E0DD37448C}" type="slidenum">
              <a:rPr lang="en-US" altLang="zh-TW"/>
              <a:pPr>
                <a:defRPr/>
              </a:pPr>
              <a:t>12</a:t>
            </a:fld>
            <a:endParaRPr lang="en-US" altLang="zh-TW"/>
          </a:p>
        </p:txBody>
      </p:sp>
      <p:sp>
        <p:nvSpPr>
          <p:cNvPr id="2157570" name="Rectangle 2"/>
          <p:cNvSpPr>
            <a:spLocks noGrp="1" noChangeArrowheads="1"/>
          </p:cNvSpPr>
          <p:nvPr>
            <p:ph type="title"/>
          </p:nvPr>
        </p:nvSpPr>
        <p:spPr/>
        <p:txBody>
          <a:bodyPr/>
          <a:lstStyle/>
          <a:p>
            <a:pPr eaLnBrk="1" hangingPunct="1">
              <a:defRPr/>
            </a:pPr>
            <a:r>
              <a:rPr lang="zh-TW" altLang="en-US" smtClean="0"/>
              <a:t>電子化腦力激盪</a:t>
            </a:r>
          </a:p>
        </p:txBody>
      </p:sp>
      <p:sp>
        <p:nvSpPr>
          <p:cNvPr id="519172" name="Rectangle 3"/>
          <p:cNvSpPr>
            <a:spLocks noGrp="1" noChangeArrowheads="1"/>
          </p:cNvSpPr>
          <p:nvPr>
            <p:ph type="body" idx="1"/>
          </p:nvPr>
        </p:nvSpPr>
        <p:spPr/>
        <p:txBody>
          <a:bodyPr/>
          <a:lstStyle/>
          <a:p>
            <a:pPr eaLnBrk="1" hangingPunct="1">
              <a:lnSpc>
                <a:spcPct val="90000"/>
              </a:lnSpc>
            </a:pPr>
            <a:r>
              <a:rPr lang="zh-TW" altLang="en-US" smtClean="0"/>
              <a:t>利用電腦協助處理多位專家的意見。</a:t>
            </a:r>
            <a:endParaRPr lang="zh-TW" altLang="en-US" sz="2800" smtClean="0"/>
          </a:p>
          <a:p>
            <a:pPr eaLnBrk="1" hangingPunct="1">
              <a:lnSpc>
                <a:spcPct val="90000"/>
              </a:lnSpc>
            </a:pPr>
            <a:r>
              <a:rPr lang="zh-TW" altLang="en-US" smtClean="0"/>
              <a:t>從一個預先的計畫開始，計畫確立了目標並且制定由專家們批准的議程。</a:t>
            </a:r>
            <a:endParaRPr lang="zh-TW" altLang="en-US" sz="2800" smtClean="0"/>
          </a:p>
          <a:p>
            <a:pPr eaLnBrk="1" hangingPunct="1">
              <a:lnSpc>
                <a:spcPct val="90000"/>
              </a:lnSpc>
            </a:pPr>
            <a:r>
              <a:rPr lang="zh-TW" altLang="en-US" smtClean="0"/>
              <a:t>專家們從匿名發表意見的方式中獲得更多優勢。</a:t>
            </a:r>
            <a:endParaRPr lang="zh-TW" altLang="en-US" sz="2800" smtClean="0"/>
          </a:p>
          <a:p>
            <a:pPr eaLnBrk="1" hangingPunct="1">
              <a:lnSpc>
                <a:spcPct val="90000"/>
              </a:lnSpc>
            </a:pPr>
            <a:r>
              <a:rPr lang="zh-TW" altLang="en-US" smtClean="0"/>
              <a:t>兩位以上的專家透過電腦發表意見，而不用排隊等待。</a:t>
            </a:r>
          </a:p>
          <a:p>
            <a:pPr eaLnBrk="1" hangingPunct="1">
              <a:lnSpc>
                <a:spcPct val="90000"/>
              </a:lnSpc>
            </a:pPr>
            <a:r>
              <a:rPr lang="zh-TW" altLang="en-US" smtClean="0"/>
              <a:t>保護不願表達的專家，並阻止針對個人的尖銳評論。</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2"/>
          </p:nvPr>
        </p:nvSpPr>
        <p:spPr/>
        <p:txBody>
          <a:bodyPr/>
          <a:lstStyle/>
          <a:p>
            <a:pPr>
              <a:defRPr/>
            </a:pPr>
            <a:fld id="{B5A06337-4E23-43F0-A1BE-887F59189268}" type="slidenum">
              <a:rPr lang="en-US" altLang="zh-TW"/>
              <a:pPr>
                <a:defRPr/>
              </a:pPr>
              <a:t>13</a:t>
            </a:fld>
            <a:endParaRPr lang="en-US" altLang="zh-TW"/>
          </a:p>
        </p:txBody>
      </p:sp>
      <p:sp>
        <p:nvSpPr>
          <p:cNvPr id="2158594" name="Rectangle 2"/>
          <p:cNvSpPr>
            <a:spLocks noGrp="1" noChangeArrowheads="1"/>
          </p:cNvSpPr>
          <p:nvPr>
            <p:ph type="title"/>
          </p:nvPr>
        </p:nvSpPr>
        <p:spPr/>
        <p:txBody>
          <a:bodyPr/>
          <a:lstStyle/>
          <a:p>
            <a:pPr eaLnBrk="1" hangingPunct="1">
              <a:defRPr/>
            </a:pPr>
            <a:r>
              <a:rPr lang="zh-TW" altLang="en-US" smtClean="0"/>
              <a:t>電子化腦力激盪的環境</a:t>
            </a:r>
          </a:p>
        </p:txBody>
      </p:sp>
      <p:pic>
        <p:nvPicPr>
          <p:cNvPr id="520196" name="Picture 3" descr="06-01"/>
          <p:cNvPicPr>
            <a:picLocks noChangeAspect="1" noChangeArrowheads="1"/>
          </p:cNvPicPr>
          <p:nvPr/>
        </p:nvPicPr>
        <p:blipFill>
          <a:blip r:embed="rId2"/>
          <a:srcRect/>
          <a:stretch>
            <a:fillRect/>
          </a:stretch>
        </p:blipFill>
        <p:spPr bwMode="auto">
          <a:xfrm>
            <a:off x="1466850" y="1089025"/>
            <a:ext cx="5976938" cy="5226050"/>
          </a:xfrm>
          <a:prstGeom prst="rect">
            <a:avLst/>
          </a:prstGeom>
          <a:noFill/>
          <a:ln w="9525">
            <a:noFill/>
            <a:miter lim="800000"/>
            <a:headEnd/>
            <a:tailEnd/>
          </a:ln>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2"/>
          </p:nvPr>
        </p:nvSpPr>
        <p:spPr/>
        <p:txBody>
          <a:bodyPr/>
          <a:lstStyle/>
          <a:p>
            <a:pPr>
              <a:defRPr/>
            </a:pPr>
            <a:fld id="{0A0F1630-8915-4BBD-9A08-80A859C42211}" type="slidenum">
              <a:rPr lang="en-US" altLang="zh-TW"/>
              <a:pPr>
                <a:defRPr/>
              </a:pPr>
              <a:t>14</a:t>
            </a:fld>
            <a:endParaRPr lang="en-US" altLang="zh-TW"/>
          </a:p>
        </p:txBody>
      </p:sp>
      <p:sp>
        <p:nvSpPr>
          <p:cNvPr id="2159618" name="Rectangle 2"/>
          <p:cNvSpPr>
            <a:spLocks noGrp="1" noChangeArrowheads="1"/>
          </p:cNvSpPr>
          <p:nvPr>
            <p:ph type="title"/>
          </p:nvPr>
        </p:nvSpPr>
        <p:spPr/>
        <p:txBody>
          <a:bodyPr/>
          <a:lstStyle/>
          <a:p>
            <a:pPr eaLnBrk="1" hangingPunct="1">
              <a:defRPr/>
            </a:pPr>
            <a:r>
              <a:rPr lang="zh-TW" altLang="en-US" smtClean="0"/>
              <a:t>腦力激盪過程</a:t>
            </a:r>
          </a:p>
        </p:txBody>
      </p:sp>
      <p:pic>
        <p:nvPicPr>
          <p:cNvPr id="521220" name="Picture 3" descr="06-02"/>
          <p:cNvPicPr>
            <a:picLocks noChangeAspect="1" noChangeArrowheads="1"/>
          </p:cNvPicPr>
          <p:nvPr/>
        </p:nvPicPr>
        <p:blipFill>
          <a:blip r:embed="rId2"/>
          <a:srcRect/>
          <a:stretch>
            <a:fillRect/>
          </a:stretch>
        </p:blipFill>
        <p:spPr bwMode="auto">
          <a:xfrm>
            <a:off x="1062038" y="1268413"/>
            <a:ext cx="6842125" cy="5135562"/>
          </a:xfrm>
          <a:prstGeom prst="rect">
            <a:avLst/>
          </a:prstGeom>
          <a:noFill/>
          <a:ln w="9525">
            <a:noFill/>
            <a:miter lim="800000"/>
            <a:headEnd/>
            <a:tailEnd/>
          </a:ln>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30639354-3609-4F20-8F1C-5E8060665D50}" type="slidenum">
              <a:rPr lang="en-US" altLang="zh-TW"/>
              <a:pPr>
                <a:defRPr/>
              </a:pPr>
              <a:t>15</a:t>
            </a:fld>
            <a:endParaRPr lang="en-US" altLang="zh-TW"/>
          </a:p>
        </p:txBody>
      </p:sp>
      <p:sp>
        <p:nvSpPr>
          <p:cNvPr id="2160642" name="Rectangle 2"/>
          <p:cNvSpPr>
            <a:spLocks noGrp="1" noChangeArrowheads="1"/>
          </p:cNvSpPr>
          <p:nvPr>
            <p:ph type="title"/>
          </p:nvPr>
        </p:nvSpPr>
        <p:spPr/>
        <p:txBody>
          <a:bodyPr/>
          <a:lstStyle/>
          <a:p>
            <a:pPr eaLnBrk="1" hangingPunct="1">
              <a:defRPr/>
            </a:pPr>
            <a:r>
              <a:rPr lang="zh-TW" altLang="en-US" smtClean="0"/>
              <a:t>共識決策制定</a:t>
            </a:r>
          </a:p>
        </p:txBody>
      </p:sp>
      <p:sp>
        <p:nvSpPr>
          <p:cNvPr id="522244" name="Rectangle 3"/>
          <p:cNvSpPr>
            <a:spLocks noGrp="1" noChangeArrowheads="1"/>
          </p:cNvSpPr>
          <p:nvPr>
            <p:ph type="body" idx="1"/>
          </p:nvPr>
        </p:nvSpPr>
        <p:spPr/>
        <p:txBody>
          <a:bodyPr/>
          <a:lstStyle/>
          <a:p>
            <a:pPr eaLnBrk="1" hangingPunct="1"/>
            <a:r>
              <a:rPr lang="zh-TW" altLang="en-US" sz="2800" smtClean="0"/>
              <a:t>解決問題最好的方法即時達成一致同意的看法。</a:t>
            </a:r>
          </a:p>
          <a:p>
            <a:pPr eaLnBrk="1" hangingPunct="1"/>
            <a:r>
              <a:rPr lang="zh-TW" altLang="en-US" sz="2800" smtClean="0"/>
              <a:t>其是跟隨腦力激盪的一種工具。</a:t>
            </a:r>
          </a:p>
          <a:p>
            <a:pPr eaLnBrk="1" hangingPunct="1"/>
            <a:r>
              <a:rPr lang="zh-TW" altLang="en-US" sz="2800" smtClean="0"/>
              <a:t>知識開發者要遵循一個預定的程式，以確保專家以公平、標準化的方式達成共識。</a:t>
            </a:r>
          </a:p>
          <a:p>
            <a:pPr eaLnBrk="1" hangingPunct="1"/>
            <a:r>
              <a:rPr lang="zh-TW" altLang="en-US" sz="2800" smtClean="0"/>
              <a:t>過程冗長乏味，且可能需花費數小時的時間。</a:t>
            </a:r>
          </a:p>
          <a:p>
            <a:pPr eaLnBrk="1" hangingPunct="1"/>
            <a:r>
              <a:rPr lang="zh-TW" altLang="en-US" sz="2800" smtClean="0"/>
              <a:t>一些專家可能因為共識方法生硬的形式而中途退出整個知識擷取過程。</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250B18BD-2DC4-4B62-834E-9F4DC71AD89F}" type="slidenum">
              <a:rPr lang="en-US" altLang="zh-TW"/>
              <a:pPr>
                <a:defRPr/>
              </a:pPr>
              <a:t>16</a:t>
            </a:fld>
            <a:endParaRPr lang="en-US" altLang="zh-TW"/>
          </a:p>
        </p:txBody>
      </p:sp>
      <p:sp>
        <p:nvSpPr>
          <p:cNvPr id="2161666" name="Rectangle 2"/>
          <p:cNvSpPr>
            <a:spLocks noGrp="1" noChangeArrowheads="1"/>
          </p:cNvSpPr>
          <p:nvPr>
            <p:ph type="title"/>
          </p:nvPr>
        </p:nvSpPr>
        <p:spPr/>
        <p:txBody>
          <a:bodyPr/>
          <a:lstStyle/>
          <a:p>
            <a:pPr eaLnBrk="1" hangingPunct="1">
              <a:defRPr/>
            </a:pPr>
            <a:r>
              <a:rPr lang="zh-TW" altLang="en-US" smtClean="0">
                <a:latin typeface="標楷體" pitchFamily="65" charset="-120"/>
              </a:rPr>
              <a:t>名目群組技術 </a:t>
            </a:r>
            <a:r>
              <a:rPr lang="en-US" altLang="zh-TW" smtClean="0">
                <a:latin typeface="標楷體" pitchFamily="65" charset="-120"/>
              </a:rPr>
              <a:t>(NGT)</a:t>
            </a:r>
          </a:p>
        </p:txBody>
      </p:sp>
      <p:sp>
        <p:nvSpPr>
          <p:cNvPr id="523268" name="Rectangle 3"/>
          <p:cNvSpPr>
            <a:spLocks noGrp="1" noChangeArrowheads="1"/>
          </p:cNvSpPr>
          <p:nvPr>
            <p:ph type="body" idx="1"/>
          </p:nvPr>
        </p:nvSpPr>
        <p:spPr/>
        <p:txBody>
          <a:bodyPr/>
          <a:lstStyle/>
          <a:p>
            <a:pPr eaLnBrk="1" hangingPunct="1"/>
            <a:r>
              <a:rPr lang="zh-TW" altLang="en-US" smtClean="0">
                <a:latin typeface="標楷體" pitchFamily="65" charset="-120"/>
              </a:rPr>
              <a:t>減少與多位專家聯繫過程中的遺漏。</a:t>
            </a:r>
          </a:p>
          <a:p>
            <a:pPr eaLnBrk="1" hangingPunct="1"/>
            <a:r>
              <a:rPr lang="zh-TW" altLang="en-US" smtClean="0">
                <a:latin typeface="標楷體" pitchFamily="65" charset="-120"/>
              </a:rPr>
              <a:t>共識技術的的選擇。</a:t>
            </a:r>
          </a:p>
          <a:p>
            <a:pPr eaLnBrk="1" hangingPunct="1"/>
            <a:r>
              <a:rPr lang="zh-TW" altLang="en-US" smtClean="0">
                <a:latin typeface="標楷體" pitchFamily="65" charset="-120"/>
              </a:rPr>
              <a:t>提供共識技術和腦力激盪之間提供一個界面。</a:t>
            </a:r>
          </a:p>
          <a:p>
            <a:pPr eaLnBrk="1" hangingPunct="1"/>
            <a:r>
              <a:rPr lang="zh-TW" altLang="en-US" smtClean="0">
                <a:latin typeface="標楷體" pitchFamily="65" charset="-120"/>
              </a:rPr>
              <a:t>專家委員會成為名目小組，組成會議的目的是為了有效地集合各別的判斷。</a:t>
            </a:r>
          </a:p>
          <a:p>
            <a:pPr eaLnBrk="1" hangingPunct="1"/>
            <a:r>
              <a:rPr lang="zh-TW" altLang="en-US" smtClean="0">
                <a:latin typeface="標楷體" pitchFamily="65" charset="-120"/>
              </a:rPr>
              <a:t>創意寫作或者是想法產生的技術。</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D12C6CB5-7930-476E-B855-9BDED05482E3}" type="slidenum">
              <a:rPr lang="en-US" altLang="zh-TW"/>
              <a:pPr>
                <a:defRPr/>
              </a:pPr>
              <a:t>17</a:t>
            </a:fld>
            <a:endParaRPr lang="en-US" altLang="zh-TW"/>
          </a:p>
        </p:txBody>
      </p:sp>
      <p:sp>
        <p:nvSpPr>
          <p:cNvPr id="2162690" name="Rectangle 2"/>
          <p:cNvSpPr>
            <a:spLocks noGrp="1" noChangeArrowheads="1"/>
          </p:cNvSpPr>
          <p:nvPr>
            <p:ph type="title"/>
          </p:nvPr>
        </p:nvSpPr>
        <p:spPr/>
        <p:txBody>
          <a:bodyPr/>
          <a:lstStyle/>
          <a:p>
            <a:pPr eaLnBrk="1" hangingPunct="1">
              <a:defRPr/>
            </a:pPr>
            <a:r>
              <a:rPr lang="zh-TW" altLang="en-US" smtClean="0">
                <a:latin typeface="標楷體" pitchFamily="65" charset="-120"/>
              </a:rPr>
              <a:t>名目群組技術 </a:t>
            </a:r>
            <a:r>
              <a:rPr lang="en-US" altLang="zh-TW" smtClean="0">
                <a:latin typeface="標楷體" pitchFamily="65" charset="-120"/>
              </a:rPr>
              <a:t>(NGT) </a:t>
            </a:r>
            <a:r>
              <a:rPr lang="zh-TW" altLang="en-US" smtClean="0">
                <a:latin typeface="標楷體" pitchFamily="65" charset="-120"/>
              </a:rPr>
              <a:t>（續）</a:t>
            </a:r>
          </a:p>
        </p:txBody>
      </p:sp>
      <p:sp>
        <p:nvSpPr>
          <p:cNvPr id="524292" name="Rectangle 3"/>
          <p:cNvSpPr>
            <a:spLocks noGrp="1" noChangeArrowheads="1"/>
          </p:cNvSpPr>
          <p:nvPr>
            <p:ph type="body" idx="1"/>
          </p:nvPr>
        </p:nvSpPr>
        <p:spPr/>
        <p:txBody>
          <a:bodyPr/>
          <a:lstStyle/>
          <a:p>
            <a:pPr eaLnBrk="1" hangingPunct="1">
              <a:lnSpc>
                <a:spcPct val="90000"/>
              </a:lnSpc>
            </a:pPr>
            <a:r>
              <a:rPr lang="zh-TW" altLang="en-US" smtClean="0">
                <a:latin typeface="標楷體" pitchFamily="65" charset="-120"/>
              </a:rPr>
              <a:t>耗時且枯燥乏味。</a:t>
            </a:r>
          </a:p>
          <a:p>
            <a:pPr eaLnBrk="1" hangingPunct="1">
              <a:lnSpc>
                <a:spcPct val="90000"/>
              </a:lnSpc>
            </a:pPr>
            <a:r>
              <a:rPr lang="zh-TW" altLang="en-US" smtClean="0">
                <a:latin typeface="標楷體" pitchFamily="65" charset="-120"/>
              </a:rPr>
              <a:t>專家們必須聆聽其他每位專家的各種討論，為了使其他人多些耐心，專家必須積極地遊說自己的想法。</a:t>
            </a:r>
          </a:p>
          <a:p>
            <a:pPr eaLnBrk="1" hangingPunct="1">
              <a:lnSpc>
                <a:spcPct val="90000"/>
              </a:lnSpc>
            </a:pPr>
            <a:r>
              <a:rPr lang="zh-TW" altLang="en-US" smtClean="0">
                <a:latin typeface="標楷體" pitchFamily="65" charset="-120"/>
              </a:rPr>
              <a:t>採用最好的解決方案能使事情明確定型，如同專家分享專長一樣。</a:t>
            </a:r>
          </a:p>
          <a:p>
            <a:pPr eaLnBrk="1" hangingPunct="1">
              <a:lnSpc>
                <a:spcPct val="90000"/>
              </a:lnSpc>
            </a:pPr>
            <a:r>
              <a:rPr lang="en-US" altLang="zh-TW" smtClean="0">
                <a:latin typeface="標楷體" pitchFamily="65" charset="-120"/>
              </a:rPr>
              <a:t>NGT</a:t>
            </a:r>
            <a:r>
              <a:rPr lang="zh-TW" altLang="en-US" smtClean="0">
                <a:latin typeface="標楷體" pitchFamily="65" charset="-120"/>
              </a:rPr>
              <a:t>對於本質還不確定的問題領域很有幫助。</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BFC62290-B79C-4B7D-82EB-9D159A20C5BE}" type="slidenum">
              <a:rPr lang="en-US" altLang="zh-TW"/>
              <a:pPr>
                <a:defRPr/>
              </a:pPr>
              <a:t>18</a:t>
            </a:fld>
            <a:endParaRPr lang="en-US" altLang="zh-TW"/>
          </a:p>
        </p:txBody>
      </p:sp>
      <p:sp>
        <p:nvSpPr>
          <p:cNvPr id="2163714" name="Rectangle 2"/>
          <p:cNvSpPr>
            <a:spLocks noGrp="1" noChangeArrowheads="1"/>
          </p:cNvSpPr>
          <p:nvPr>
            <p:ph type="title"/>
          </p:nvPr>
        </p:nvSpPr>
        <p:spPr/>
        <p:txBody>
          <a:bodyPr/>
          <a:lstStyle/>
          <a:p>
            <a:pPr eaLnBrk="1" hangingPunct="1">
              <a:defRPr/>
            </a:pPr>
            <a:r>
              <a:rPr lang="zh-TW" altLang="en-US" smtClean="0">
                <a:latin typeface="標楷體" pitchFamily="65" charset="-120"/>
              </a:rPr>
              <a:t>名目群組技術 </a:t>
            </a:r>
            <a:r>
              <a:rPr lang="en-US" altLang="zh-TW" smtClean="0">
                <a:latin typeface="標楷體" pitchFamily="65" charset="-120"/>
              </a:rPr>
              <a:t>(NGT) </a:t>
            </a:r>
            <a:r>
              <a:rPr lang="zh-TW" altLang="en-US" smtClean="0">
                <a:latin typeface="標楷體" pitchFamily="65" charset="-120"/>
              </a:rPr>
              <a:t>（續）</a:t>
            </a:r>
          </a:p>
        </p:txBody>
      </p:sp>
      <p:sp>
        <p:nvSpPr>
          <p:cNvPr id="525316" name="Rectangle 3"/>
          <p:cNvSpPr>
            <a:spLocks noGrp="1" noChangeArrowheads="1"/>
          </p:cNvSpPr>
          <p:nvPr>
            <p:ph type="body" idx="1"/>
          </p:nvPr>
        </p:nvSpPr>
        <p:spPr/>
        <p:txBody>
          <a:bodyPr/>
          <a:lstStyle/>
          <a:p>
            <a:pPr eaLnBrk="1" hangingPunct="1"/>
            <a:r>
              <a:rPr lang="zh-TW" altLang="en-US" smtClean="0">
                <a:latin typeface="標楷體" pitchFamily="65" charset="-120"/>
              </a:rPr>
              <a:t>在擷取多位專家知識，尤其需要使專家之間的意見差異減到最小時，這也是很有效的方法。</a:t>
            </a:r>
          </a:p>
          <a:p>
            <a:pPr eaLnBrk="1" hangingPunct="1"/>
            <a:r>
              <a:rPr lang="zh-TW" altLang="en-US" smtClean="0">
                <a:latin typeface="標楷體" pitchFamily="65" charset="-120"/>
              </a:rPr>
              <a:t>每位專家都有與小組其他專家表達想法的同等機會。</a:t>
            </a:r>
          </a:p>
          <a:p>
            <a:pPr eaLnBrk="1" hangingPunct="1"/>
            <a:r>
              <a:rPr lang="zh-TW" altLang="en-US" smtClean="0">
                <a:latin typeface="標楷體" pitchFamily="65" charset="-120"/>
              </a:rPr>
              <a:t>因為討論是以適當的順序進行，</a:t>
            </a:r>
            <a:r>
              <a:rPr lang="en-US" altLang="zh-TW" smtClean="0">
                <a:latin typeface="標楷體" pitchFamily="65" charset="-120"/>
              </a:rPr>
              <a:t>NGT</a:t>
            </a:r>
            <a:r>
              <a:rPr lang="zh-TW" altLang="en-US" smtClean="0">
                <a:latin typeface="標楷體" pitchFamily="65" charset="-120"/>
              </a:rPr>
              <a:t>可能比腦力激盪更有效且更具生產力。</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D3211EE7-82F0-43E2-9D01-293B4CC5C3DB}" type="slidenum">
              <a:rPr lang="en-US" altLang="zh-TW"/>
              <a:pPr>
                <a:defRPr/>
              </a:pPr>
              <a:t>19</a:t>
            </a:fld>
            <a:endParaRPr lang="en-US" altLang="zh-TW"/>
          </a:p>
        </p:txBody>
      </p:sp>
      <p:sp>
        <p:nvSpPr>
          <p:cNvPr id="2164738" name="Rectangle 2"/>
          <p:cNvSpPr>
            <a:spLocks noGrp="1" noChangeArrowheads="1"/>
          </p:cNvSpPr>
          <p:nvPr>
            <p:ph type="title"/>
          </p:nvPr>
        </p:nvSpPr>
        <p:spPr/>
        <p:txBody>
          <a:bodyPr/>
          <a:lstStyle/>
          <a:p>
            <a:pPr eaLnBrk="1" hangingPunct="1">
              <a:defRPr/>
            </a:pPr>
            <a:r>
              <a:rPr lang="zh-TW" altLang="en-US" smtClean="0"/>
              <a:t>德菲法</a:t>
            </a:r>
          </a:p>
        </p:txBody>
      </p:sp>
      <p:sp>
        <p:nvSpPr>
          <p:cNvPr id="526340" name="Rectangle 3"/>
          <p:cNvSpPr>
            <a:spLocks noGrp="1" noChangeArrowheads="1"/>
          </p:cNvSpPr>
          <p:nvPr>
            <p:ph type="body" idx="1"/>
          </p:nvPr>
        </p:nvSpPr>
        <p:spPr/>
        <p:txBody>
          <a:bodyPr/>
          <a:lstStyle/>
          <a:p>
            <a:pPr eaLnBrk="1" hangingPunct="1"/>
            <a:r>
              <a:rPr lang="zh-TW" altLang="en-US" smtClean="0"/>
              <a:t>德菲法本質上是在一個特定的問題領域對專家進行回顧調查</a:t>
            </a:r>
          </a:p>
          <a:p>
            <a:pPr eaLnBrk="1" hangingPunct="1"/>
            <a:r>
              <a:rPr lang="zh-TW" altLang="en-US" smtClean="0"/>
              <a:t>用一系列問卷彙集專家的回應來解決某一問題。</a:t>
            </a:r>
          </a:p>
          <a:p>
            <a:pPr eaLnBrk="1" hangingPunct="1"/>
            <a:r>
              <a:rPr lang="zh-TW" altLang="en-US" smtClean="0"/>
              <a:t>每一個問卷的結果用來構建下一次問卷，以實現專家的知識共用。</a:t>
            </a:r>
          </a:p>
          <a:p>
            <a:pPr eaLnBrk="1" hangingPunct="1"/>
            <a:r>
              <a:rPr lang="zh-TW" altLang="en-US" smtClean="0"/>
              <a:t>匿名性回答。</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31AB6095-968A-4FEB-ADB5-11429258D272}" type="slidenum">
              <a:rPr lang="en-US" altLang="zh-TW"/>
              <a:pPr>
                <a:defRPr/>
              </a:pPr>
              <a:t>2</a:t>
            </a:fld>
            <a:endParaRPr lang="en-US" altLang="zh-TW"/>
          </a:p>
        </p:txBody>
      </p:sp>
      <p:sp>
        <p:nvSpPr>
          <p:cNvPr id="1861634" name="Rectangle 2"/>
          <p:cNvSpPr>
            <a:spLocks noGrp="1" noChangeArrowheads="1"/>
          </p:cNvSpPr>
          <p:nvPr>
            <p:ph type="title"/>
          </p:nvPr>
        </p:nvSpPr>
        <p:spPr>
          <a:xfrm>
            <a:off x="468313" y="260350"/>
            <a:ext cx="8229600" cy="1143000"/>
          </a:xfrm>
        </p:spPr>
        <p:txBody>
          <a:bodyPr/>
          <a:lstStyle/>
          <a:p>
            <a:pPr eaLnBrk="1" hangingPunct="1">
              <a:defRPr/>
            </a:pPr>
            <a:r>
              <a:rPr lang="zh-TW" altLang="en-US" sz="3600" smtClean="0"/>
              <a:t>培養隱性知識採擷技巧</a:t>
            </a:r>
            <a:br>
              <a:rPr lang="zh-TW" altLang="en-US" sz="3600" smtClean="0"/>
            </a:br>
            <a:r>
              <a:rPr lang="en-US" altLang="zh-TW" sz="3600" smtClean="0"/>
              <a:t>----</a:t>
            </a:r>
            <a:r>
              <a:rPr lang="zh-TW" altLang="en-US" sz="3600" smtClean="0"/>
              <a:t>培養「意識會談法」</a:t>
            </a:r>
          </a:p>
        </p:txBody>
      </p:sp>
      <p:sp>
        <p:nvSpPr>
          <p:cNvPr id="508932" name="Rectangle 3"/>
          <p:cNvSpPr>
            <a:spLocks noGrp="1" noChangeArrowheads="1"/>
          </p:cNvSpPr>
          <p:nvPr>
            <p:ph type="body" idx="1"/>
          </p:nvPr>
        </p:nvSpPr>
        <p:spPr>
          <a:xfrm>
            <a:off x="792163" y="1719263"/>
            <a:ext cx="7772400" cy="4557712"/>
          </a:xfrm>
        </p:spPr>
        <p:txBody>
          <a:bodyPr/>
          <a:lstStyle/>
          <a:p>
            <a:pPr eaLnBrk="1" hangingPunct="1">
              <a:lnSpc>
                <a:spcPct val="80000"/>
              </a:lnSpc>
            </a:pPr>
            <a:r>
              <a:rPr lang="zh-TW" altLang="en-US" sz="2800" smtClean="0"/>
              <a:t>以實務的問題解決，體驗</a:t>
            </a:r>
            <a:r>
              <a:rPr lang="zh-TW" altLang="en-US" sz="2800" u="sng" smtClean="0"/>
              <a:t>實務社群運作</a:t>
            </a:r>
            <a:r>
              <a:rPr lang="zh-TW" altLang="en-US" sz="2800" smtClean="0"/>
              <a:t>及學會帶領社群與會談的技能，以達成較深度的體驗與累積效果並激發學習興趣。激發群體智慧的對話藝術及如何引發有效對話。</a:t>
            </a:r>
          </a:p>
          <a:p>
            <a:pPr eaLnBrk="1" hangingPunct="1">
              <a:lnSpc>
                <a:spcPct val="80000"/>
              </a:lnSpc>
            </a:pPr>
            <a:r>
              <a:rPr lang="zh-TW" altLang="en-US" sz="2800" smtClean="0"/>
              <a:t>以「意識會談法」培養讀書會領導人，引導群體對話、帶領討論同時啟發團隊學習能力。體驗團體對話的溝通動力，掌握建立團隊共識的精髓。培養帶動團隊共同研討、共同學習的組織能力，累績組織發展的人才動力。</a:t>
            </a:r>
          </a:p>
          <a:p>
            <a:pPr eaLnBrk="1" hangingPunct="1">
              <a:lnSpc>
                <a:spcPct val="80000"/>
              </a:lnSpc>
            </a:pPr>
            <a:r>
              <a:rPr lang="zh-TW" altLang="en-US" sz="2800" smtClean="0"/>
              <a:t>會談，是人的習性，只要有二、三人聚會，就可以談。說古道今，內容不限，隨興所至地暢談，不但可以怡情解悶，還能增廣見聞。</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3F1A68BD-4F1F-474D-BED7-2E2D5A496D5C}" type="slidenum">
              <a:rPr lang="en-US" altLang="zh-TW"/>
              <a:pPr>
                <a:defRPr/>
              </a:pPr>
              <a:t>20</a:t>
            </a:fld>
            <a:endParaRPr lang="en-US" altLang="zh-TW"/>
          </a:p>
        </p:txBody>
      </p:sp>
      <p:sp>
        <p:nvSpPr>
          <p:cNvPr id="2165762" name="Rectangle 2"/>
          <p:cNvSpPr>
            <a:spLocks noGrp="1" noChangeArrowheads="1"/>
          </p:cNvSpPr>
          <p:nvPr>
            <p:ph type="title"/>
          </p:nvPr>
        </p:nvSpPr>
        <p:spPr/>
        <p:txBody>
          <a:bodyPr/>
          <a:lstStyle/>
          <a:p>
            <a:pPr eaLnBrk="1" hangingPunct="1">
              <a:defRPr/>
            </a:pPr>
            <a:r>
              <a:rPr lang="zh-TW" altLang="en-US" smtClean="0"/>
              <a:t>德菲法（續）</a:t>
            </a:r>
          </a:p>
        </p:txBody>
      </p:sp>
      <p:sp>
        <p:nvSpPr>
          <p:cNvPr id="527364" name="Rectangle 3"/>
          <p:cNvSpPr>
            <a:spLocks noGrp="1" noChangeArrowheads="1"/>
          </p:cNvSpPr>
          <p:nvPr>
            <p:ph type="body" idx="1"/>
          </p:nvPr>
        </p:nvSpPr>
        <p:spPr/>
        <p:txBody>
          <a:bodyPr/>
          <a:lstStyle/>
          <a:p>
            <a:pPr eaLnBrk="1" hangingPunct="1"/>
            <a:r>
              <a:rPr lang="zh-TW" altLang="en-US" smtClean="0"/>
              <a:t>被控制的回饋。</a:t>
            </a:r>
          </a:p>
          <a:p>
            <a:pPr eaLnBrk="1" hangingPunct="1"/>
            <a:r>
              <a:rPr lang="zh-TW" altLang="en-US" smtClean="0"/>
              <a:t>統計小組回應。</a:t>
            </a:r>
          </a:p>
          <a:p>
            <a:pPr eaLnBrk="1" hangingPunct="1"/>
            <a:r>
              <a:rPr lang="zh-TW" altLang="en-US" smtClean="0"/>
              <a:t>專家們常會缺少做出判斷的必要知識，這是一個交流的問題</a:t>
            </a:r>
            <a:r>
              <a:rPr lang="zh-TW" altLang="zh-TW" smtClean="0"/>
              <a:t>。</a:t>
            </a:r>
            <a:endParaRPr lang="zh-TW" altLang="en-US" smtClean="0"/>
          </a:p>
          <a:p>
            <a:pPr eaLnBrk="1" hangingPunct="1"/>
            <a:r>
              <a:rPr lang="zh-TW" altLang="en-US" smtClean="0"/>
              <a:t>設計不良的意見問卷對理解複雜的問題效果不顯著。知識開發者必須事先衡量使用德菲法評估的可能結果。</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C55E5AEF-1DD9-4404-9C35-804A479856A2}" type="slidenum">
              <a:rPr lang="en-US" altLang="zh-TW"/>
              <a:pPr>
                <a:defRPr/>
              </a:pPr>
              <a:t>21</a:t>
            </a:fld>
            <a:endParaRPr lang="en-US" altLang="zh-TW"/>
          </a:p>
        </p:txBody>
      </p:sp>
      <p:sp>
        <p:nvSpPr>
          <p:cNvPr id="2166786" name="Rectangle 2"/>
          <p:cNvSpPr>
            <a:spLocks noGrp="1" noChangeArrowheads="1"/>
          </p:cNvSpPr>
          <p:nvPr>
            <p:ph type="title"/>
          </p:nvPr>
        </p:nvSpPr>
        <p:spPr/>
        <p:txBody>
          <a:bodyPr/>
          <a:lstStyle/>
          <a:p>
            <a:pPr eaLnBrk="1" hangingPunct="1">
              <a:defRPr/>
            </a:pPr>
            <a:r>
              <a:rPr lang="zh-TW" altLang="en-US" smtClean="0">
                <a:latin typeface="標楷體" pitchFamily="65" charset="-120"/>
              </a:rPr>
              <a:t>概念式對應</a:t>
            </a:r>
          </a:p>
        </p:txBody>
      </p:sp>
      <p:sp>
        <p:nvSpPr>
          <p:cNvPr id="528388" name="Rectangle 3"/>
          <p:cNvSpPr>
            <a:spLocks noGrp="1" noChangeArrowheads="1"/>
          </p:cNvSpPr>
          <p:nvPr>
            <p:ph type="body" idx="1"/>
          </p:nvPr>
        </p:nvSpPr>
        <p:spPr>
          <a:xfrm>
            <a:off x="476250" y="1268413"/>
            <a:ext cx="8370888" cy="4495800"/>
          </a:xfrm>
        </p:spPr>
        <p:txBody>
          <a:bodyPr/>
          <a:lstStyle/>
          <a:p>
            <a:pPr eaLnBrk="1" hangingPunct="1"/>
            <a:r>
              <a:rPr lang="zh-TW" altLang="en-US" smtClean="0">
                <a:latin typeface="標楷體" pitchFamily="65" charset="-120"/>
              </a:rPr>
              <a:t>一種網路的概念，由節點與節線連接組成。</a:t>
            </a:r>
          </a:p>
          <a:p>
            <a:pPr eaLnBrk="1" hangingPunct="1"/>
            <a:r>
              <a:rPr lang="zh-TW" altLang="en-US" smtClean="0">
                <a:latin typeface="標楷體" pitchFamily="65" charset="-120"/>
              </a:rPr>
              <a:t>節點表示一個概念，節線表示概念之間的關係</a:t>
            </a:r>
            <a:r>
              <a:rPr lang="zh-TW" altLang="zh-TW" smtClean="0">
                <a:latin typeface="標楷體" pitchFamily="65" charset="-120"/>
              </a:rPr>
              <a:t>。</a:t>
            </a:r>
            <a:r>
              <a:rPr lang="zh-TW" altLang="en-US" smtClean="0">
                <a:latin typeface="標楷體" pitchFamily="65" charset="-120"/>
              </a:rPr>
              <a:t>見圖。</a:t>
            </a:r>
          </a:p>
          <a:p>
            <a:pPr eaLnBrk="1" hangingPunct="1"/>
            <a:r>
              <a:rPr lang="zh-TW" altLang="en-US" smtClean="0">
                <a:latin typeface="標楷體" pitchFamily="65" charset="-120"/>
              </a:rPr>
              <a:t>對於一個群組運作而不願遺漏任何專家個別獨立想法而言是一個有效的方法。</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2"/>
          </p:nvPr>
        </p:nvSpPr>
        <p:spPr/>
        <p:txBody>
          <a:bodyPr/>
          <a:lstStyle/>
          <a:p>
            <a:pPr>
              <a:defRPr/>
            </a:pPr>
            <a:fld id="{A56B3215-72A9-4626-A6C8-C7D53D717ED7}" type="slidenum">
              <a:rPr lang="en-US" altLang="zh-TW"/>
              <a:pPr>
                <a:defRPr/>
              </a:pPr>
              <a:t>22</a:t>
            </a:fld>
            <a:endParaRPr lang="en-US" altLang="zh-TW"/>
          </a:p>
        </p:txBody>
      </p:sp>
      <p:sp>
        <p:nvSpPr>
          <p:cNvPr id="2167810" name="Rectangle 2"/>
          <p:cNvSpPr>
            <a:spLocks noGrp="1" noChangeArrowheads="1"/>
          </p:cNvSpPr>
          <p:nvPr>
            <p:ph type="title"/>
          </p:nvPr>
        </p:nvSpPr>
        <p:spPr/>
        <p:txBody>
          <a:bodyPr/>
          <a:lstStyle/>
          <a:p>
            <a:pPr eaLnBrk="1" hangingPunct="1">
              <a:defRPr/>
            </a:pPr>
            <a:r>
              <a:rPr lang="zh-TW" altLang="en-US" smtClean="0">
                <a:latin typeface="標楷體" pitchFamily="65" charset="-120"/>
              </a:rPr>
              <a:t>概念性對應的例子</a:t>
            </a:r>
          </a:p>
        </p:txBody>
      </p:sp>
      <p:pic>
        <p:nvPicPr>
          <p:cNvPr id="529412" name="Picture 3" descr="06-05"/>
          <p:cNvPicPr>
            <a:picLocks noChangeAspect="1" noChangeArrowheads="1"/>
          </p:cNvPicPr>
          <p:nvPr/>
        </p:nvPicPr>
        <p:blipFill>
          <a:blip r:embed="rId2"/>
          <a:srcRect/>
          <a:stretch>
            <a:fillRect/>
          </a:stretch>
        </p:blipFill>
        <p:spPr bwMode="auto">
          <a:xfrm>
            <a:off x="971550" y="1773238"/>
            <a:ext cx="7885113" cy="4489450"/>
          </a:xfrm>
          <a:prstGeom prst="rect">
            <a:avLst/>
          </a:prstGeom>
          <a:noFill/>
          <a:ln w="9525">
            <a:noFill/>
            <a:miter lim="800000"/>
            <a:headEnd/>
            <a:tailEnd/>
          </a:ln>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2"/>
          </p:nvPr>
        </p:nvSpPr>
        <p:spPr/>
        <p:txBody>
          <a:bodyPr/>
          <a:lstStyle/>
          <a:p>
            <a:pPr>
              <a:defRPr/>
            </a:pPr>
            <a:fld id="{A8C49EC1-9A93-45E9-9521-D6C62E3A8055}" type="slidenum">
              <a:rPr lang="en-US" altLang="zh-TW"/>
              <a:pPr>
                <a:defRPr/>
              </a:pPr>
              <a:t>23</a:t>
            </a:fld>
            <a:endParaRPr lang="en-US" altLang="zh-TW"/>
          </a:p>
        </p:txBody>
      </p:sp>
      <p:sp>
        <p:nvSpPr>
          <p:cNvPr id="2168834" name="Rectangle 2"/>
          <p:cNvSpPr>
            <a:spLocks noGrp="1" noChangeArrowheads="1"/>
          </p:cNvSpPr>
          <p:nvPr>
            <p:ph type="title"/>
          </p:nvPr>
        </p:nvSpPr>
        <p:spPr/>
        <p:txBody>
          <a:bodyPr/>
          <a:lstStyle/>
          <a:p>
            <a:pPr eaLnBrk="1" hangingPunct="1">
              <a:defRPr/>
            </a:pPr>
            <a:r>
              <a:rPr lang="zh-TW" altLang="en-US" smtClean="0"/>
              <a:t>概念式對應步驟</a:t>
            </a:r>
          </a:p>
        </p:txBody>
      </p:sp>
      <p:pic>
        <p:nvPicPr>
          <p:cNvPr id="530436" name="Picture 3" descr="06-06"/>
          <p:cNvPicPr>
            <a:picLocks noChangeAspect="1" noChangeArrowheads="1"/>
          </p:cNvPicPr>
          <p:nvPr/>
        </p:nvPicPr>
        <p:blipFill>
          <a:blip r:embed="rId2"/>
          <a:srcRect/>
          <a:stretch>
            <a:fillRect/>
          </a:stretch>
        </p:blipFill>
        <p:spPr bwMode="auto">
          <a:xfrm>
            <a:off x="1331913" y="1700213"/>
            <a:ext cx="7272337" cy="4427537"/>
          </a:xfrm>
          <a:prstGeom prst="rect">
            <a:avLst/>
          </a:prstGeom>
          <a:noFill/>
          <a:ln w="9525">
            <a:noFill/>
            <a:miter lim="800000"/>
            <a:headEnd/>
            <a:tailEnd/>
          </a:ln>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E76FA4D2-0B26-43F7-8738-06F000A720BE}" type="slidenum">
              <a:rPr lang="en-US" altLang="zh-TW"/>
              <a:pPr>
                <a:defRPr/>
              </a:pPr>
              <a:t>3</a:t>
            </a:fld>
            <a:endParaRPr lang="en-US" altLang="zh-TW"/>
          </a:p>
        </p:txBody>
      </p:sp>
      <p:sp>
        <p:nvSpPr>
          <p:cNvPr id="1862658" name="Rectangle 2"/>
          <p:cNvSpPr>
            <a:spLocks noGrp="1" noChangeArrowheads="1"/>
          </p:cNvSpPr>
          <p:nvPr>
            <p:ph type="title"/>
          </p:nvPr>
        </p:nvSpPr>
        <p:spPr>
          <a:xfrm>
            <a:off x="701675" y="-171450"/>
            <a:ext cx="7772400" cy="1143000"/>
          </a:xfrm>
        </p:spPr>
        <p:txBody>
          <a:bodyPr/>
          <a:lstStyle/>
          <a:p>
            <a:pPr eaLnBrk="1" hangingPunct="1">
              <a:defRPr/>
            </a:pPr>
            <a:r>
              <a:rPr lang="zh-TW" altLang="en-US" smtClean="0"/>
              <a:t>意識會談法</a:t>
            </a:r>
          </a:p>
        </p:txBody>
      </p:sp>
      <p:sp>
        <p:nvSpPr>
          <p:cNvPr id="509956" name="Rectangle 3"/>
          <p:cNvSpPr>
            <a:spLocks noGrp="1" noChangeArrowheads="1"/>
          </p:cNvSpPr>
          <p:nvPr>
            <p:ph type="body" idx="1"/>
          </p:nvPr>
        </p:nvSpPr>
        <p:spPr>
          <a:xfrm>
            <a:off x="685800" y="863600"/>
            <a:ext cx="7772400" cy="5580063"/>
          </a:xfrm>
        </p:spPr>
        <p:txBody>
          <a:bodyPr/>
          <a:lstStyle/>
          <a:p>
            <a:pPr eaLnBrk="1" hangingPunct="1">
              <a:lnSpc>
                <a:spcPct val="80000"/>
              </a:lnSpc>
            </a:pPr>
            <a:r>
              <a:rPr lang="zh-TW" altLang="en-US" sz="2400" smtClean="0"/>
              <a:t>焦點討論法（</a:t>
            </a:r>
            <a:r>
              <a:rPr lang="en-US" altLang="zh-TW" sz="2400" smtClean="0"/>
              <a:t>Focused Discussion Method</a:t>
            </a:r>
            <a:r>
              <a:rPr lang="zh-TW" altLang="en-US" sz="2400" smtClean="0"/>
              <a:t>）係由</a:t>
            </a:r>
            <a:r>
              <a:rPr lang="en-US" altLang="zh-TW" sz="2400" smtClean="0"/>
              <a:t>Institute of Cultural Affairs</a:t>
            </a:r>
            <a:r>
              <a:rPr lang="zh-TW" altLang="en-US" sz="2400" smtClean="0"/>
              <a:t>之推廣運用而漸漸普及。它是一種經過設計的溝通方法，目的在訓練群體願意聽別人、能夠聽別人意見的精神與能力。透過焦點討論法帶領的技巧，能使一個團體彼此間在想法上激盪交流，進而產生共鳴。由於運用類似方法可以有效激發群體意識之互動凝聚，陳怡安博士則以「意識會談法」另名之。 </a:t>
            </a:r>
          </a:p>
          <a:p>
            <a:pPr eaLnBrk="1" hangingPunct="1">
              <a:lnSpc>
                <a:spcPct val="80000"/>
              </a:lnSpc>
            </a:pPr>
            <a:r>
              <a:rPr lang="zh-TW" altLang="en-US" sz="2400" smtClean="0"/>
              <a:t>意識會談法（一個問問題的方法）：透過層次性的問題與回答的互動，來刺激多元性的思考，並分享經驗，彼此學習與瞭解，使參與者得到激勵與成長。 </a:t>
            </a:r>
          </a:p>
          <a:p>
            <a:pPr eaLnBrk="1" hangingPunct="1">
              <a:lnSpc>
                <a:spcPct val="80000"/>
              </a:lnSpc>
            </a:pPr>
            <a:r>
              <a:rPr lang="zh-TW" altLang="en-US" sz="2400" smtClean="0"/>
              <a:t>本質：是一種「過程」而不是結論。 </a:t>
            </a:r>
          </a:p>
          <a:p>
            <a:pPr eaLnBrk="1" hangingPunct="1">
              <a:lnSpc>
                <a:spcPct val="80000"/>
              </a:lnSpc>
            </a:pPr>
            <a:r>
              <a:rPr lang="zh-TW" altLang="en-US" sz="2400" smtClean="0"/>
              <a:t>目的： </a:t>
            </a:r>
          </a:p>
          <a:p>
            <a:pPr lvl="1" eaLnBrk="1" hangingPunct="1">
              <a:lnSpc>
                <a:spcPct val="80000"/>
              </a:lnSpc>
            </a:pPr>
            <a:r>
              <a:rPr lang="zh-TW" altLang="en-US" sz="1800" smtClean="0"/>
              <a:t>激發「知」的潛在，滿足「知」的需求 </a:t>
            </a:r>
          </a:p>
          <a:p>
            <a:pPr lvl="1" eaLnBrk="1" hangingPunct="1">
              <a:lnSpc>
                <a:spcPct val="80000"/>
              </a:lnSpc>
            </a:pPr>
            <a:r>
              <a:rPr lang="zh-TW" altLang="en-US" sz="1800" smtClean="0"/>
              <a:t>使對話有意義，得到真正的「溝通」 </a:t>
            </a:r>
          </a:p>
          <a:p>
            <a:pPr lvl="1" eaLnBrk="1" hangingPunct="1">
              <a:lnSpc>
                <a:spcPct val="80000"/>
              </a:lnSpc>
            </a:pPr>
            <a:r>
              <a:rPr lang="zh-TW" altLang="en-US" sz="1800" smtClean="0"/>
              <a:t>透過投入得到肯定 </a:t>
            </a:r>
          </a:p>
          <a:p>
            <a:pPr lvl="1" eaLnBrk="1" hangingPunct="1">
              <a:lnSpc>
                <a:spcPct val="80000"/>
              </a:lnSpc>
            </a:pPr>
            <a:r>
              <a:rPr lang="zh-TW" altLang="en-US" sz="1800" smtClean="0"/>
              <a:t>建立瞭解與共識之基礎 </a:t>
            </a:r>
          </a:p>
          <a:p>
            <a:pPr lvl="1" eaLnBrk="1" hangingPunct="1">
              <a:lnSpc>
                <a:spcPct val="80000"/>
              </a:lnSpc>
            </a:pPr>
            <a:r>
              <a:rPr lang="zh-TW" altLang="en-US" sz="1800" smtClean="0"/>
              <a:t>團體共識之健身操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B8384797-0245-4E24-8360-60989C7B45D5}" type="slidenum">
              <a:rPr lang="en-US" altLang="zh-TW"/>
              <a:pPr>
                <a:defRPr/>
              </a:pPr>
              <a:t>4</a:t>
            </a:fld>
            <a:endParaRPr lang="en-US" altLang="zh-TW"/>
          </a:p>
        </p:txBody>
      </p:sp>
      <p:sp>
        <p:nvSpPr>
          <p:cNvPr id="1863682" name="Rectangle 2"/>
          <p:cNvSpPr>
            <a:spLocks noGrp="1" noChangeArrowheads="1"/>
          </p:cNvSpPr>
          <p:nvPr>
            <p:ph type="title"/>
          </p:nvPr>
        </p:nvSpPr>
        <p:spPr>
          <a:xfrm>
            <a:off x="701675" y="0"/>
            <a:ext cx="7772400" cy="1143000"/>
          </a:xfrm>
        </p:spPr>
        <p:txBody>
          <a:bodyPr/>
          <a:lstStyle/>
          <a:p>
            <a:pPr eaLnBrk="1" hangingPunct="1">
              <a:defRPr/>
            </a:pPr>
            <a:r>
              <a:rPr lang="zh-TW" altLang="en-US" smtClean="0"/>
              <a:t>意識會談法</a:t>
            </a:r>
          </a:p>
        </p:txBody>
      </p:sp>
      <p:sp>
        <p:nvSpPr>
          <p:cNvPr id="510980" name="Rectangle 3"/>
          <p:cNvSpPr>
            <a:spLocks noGrp="1" noChangeArrowheads="1"/>
          </p:cNvSpPr>
          <p:nvPr>
            <p:ph type="body" idx="1"/>
          </p:nvPr>
        </p:nvSpPr>
        <p:spPr>
          <a:xfrm>
            <a:off x="685800" y="1133475"/>
            <a:ext cx="7772400" cy="4962525"/>
          </a:xfrm>
        </p:spPr>
        <p:txBody>
          <a:bodyPr/>
          <a:lstStyle/>
          <a:p>
            <a:pPr eaLnBrk="1" hangingPunct="1">
              <a:lnSpc>
                <a:spcPct val="90000"/>
              </a:lnSpc>
            </a:pPr>
            <a:r>
              <a:rPr lang="en-US" altLang="zh-TW" sz="2800" smtClean="0"/>
              <a:t>1. </a:t>
            </a:r>
            <a:r>
              <a:rPr lang="zh-TW" altLang="en-US" sz="2800" smtClean="0"/>
              <a:t>主題</a:t>
            </a:r>
            <a:r>
              <a:rPr lang="en-US" altLang="zh-TW" sz="2800" smtClean="0"/>
              <a:t>/</a:t>
            </a:r>
            <a:r>
              <a:rPr lang="zh-TW" altLang="en-US" sz="2800" smtClean="0"/>
              <a:t>目的的選擇與訂定 </a:t>
            </a:r>
          </a:p>
          <a:p>
            <a:pPr lvl="1" eaLnBrk="1" hangingPunct="1">
              <a:lnSpc>
                <a:spcPct val="90000"/>
              </a:lnSpc>
            </a:pPr>
            <a:r>
              <a:rPr lang="zh-TW" altLang="en-US" sz="2400" smtClean="0"/>
              <a:t>大家共同的興趣與需要； </a:t>
            </a:r>
          </a:p>
          <a:p>
            <a:pPr lvl="1" eaLnBrk="1" hangingPunct="1">
              <a:lnSpc>
                <a:spcPct val="90000"/>
              </a:lnSpc>
            </a:pPr>
            <a:r>
              <a:rPr lang="zh-TW" altLang="en-US" sz="2400" smtClean="0"/>
              <a:t>要讓大家體驗到</a:t>
            </a:r>
            <a:r>
              <a:rPr lang="en-US" altLang="zh-TW" sz="2400" smtClean="0"/>
              <a:t>/</a:t>
            </a:r>
            <a:r>
              <a:rPr lang="zh-TW" altLang="en-US" sz="2400" smtClean="0"/>
              <a:t>得到什麼？ </a:t>
            </a:r>
          </a:p>
          <a:p>
            <a:pPr eaLnBrk="1" hangingPunct="1">
              <a:lnSpc>
                <a:spcPct val="90000"/>
              </a:lnSpc>
            </a:pPr>
            <a:r>
              <a:rPr lang="en-US" altLang="zh-TW" sz="2800" smtClean="0"/>
              <a:t>2. </a:t>
            </a:r>
            <a:r>
              <a:rPr lang="zh-TW" altLang="en-US" sz="2800" smtClean="0"/>
              <a:t>材料的選擇 </a:t>
            </a:r>
          </a:p>
          <a:p>
            <a:pPr lvl="1" eaLnBrk="1" hangingPunct="1">
              <a:lnSpc>
                <a:spcPct val="90000"/>
              </a:lnSpc>
            </a:pPr>
            <a:r>
              <a:rPr lang="zh-TW" altLang="en-US" sz="2400" smtClean="0"/>
              <a:t>種類：文字性（故事、童話、詩歌、古典文學、短文</a:t>
            </a:r>
            <a:r>
              <a:rPr lang="en-US" altLang="zh-TW" sz="2400" smtClean="0">
                <a:latin typeface="標楷體" pitchFamily="65" charset="-120"/>
              </a:rPr>
              <a:t>…</a:t>
            </a:r>
            <a:r>
              <a:rPr lang="zh-TW" altLang="en-US" sz="2400" smtClean="0"/>
              <a:t>） 　 非文字性（電影、戲劇、音樂、圖畫、人、物、景色、體驗</a:t>
            </a:r>
            <a:r>
              <a:rPr lang="en-US" altLang="zh-TW" sz="2400" smtClean="0">
                <a:latin typeface="標楷體" pitchFamily="65" charset="-120"/>
              </a:rPr>
              <a:t>…</a:t>
            </a:r>
            <a:r>
              <a:rPr lang="zh-TW" altLang="en-US" sz="2400" smtClean="0"/>
              <a:t>） </a:t>
            </a:r>
          </a:p>
          <a:p>
            <a:pPr lvl="1" eaLnBrk="1" hangingPunct="1">
              <a:lnSpc>
                <a:spcPct val="90000"/>
              </a:lnSpc>
            </a:pPr>
            <a:r>
              <a:rPr lang="zh-TW" altLang="en-US" sz="2400" smtClean="0"/>
              <a:t>避免有明顯結論的材料； </a:t>
            </a:r>
          </a:p>
          <a:p>
            <a:pPr lvl="1" eaLnBrk="1" hangingPunct="1">
              <a:lnSpc>
                <a:spcPct val="90000"/>
              </a:lnSpc>
            </a:pPr>
            <a:r>
              <a:rPr lang="zh-TW" altLang="en-US" sz="2400" smtClean="0"/>
              <a:t>適合的主題</a:t>
            </a:r>
            <a:r>
              <a:rPr lang="en-US" altLang="zh-TW" sz="2400" smtClean="0"/>
              <a:t>/</a:t>
            </a:r>
            <a:r>
              <a:rPr lang="zh-TW" altLang="en-US" sz="2400" smtClean="0"/>
              <a:t>目的與團隊成員之水準</a:t>
            </a:r>
            <a:r>
              <a:rPr lang="en-US" altLang="zh-TW" sz="2400" smtClean="0"/>
              <a:t>/</a:t>
            </a:r>
            <a:r>
              <a:rPr lang="zh-TW" altLang="en-US" sz="2400" smtClean="0"/>
              <a:t>背景。 </a:t>
            </a:r>
          </a:p>
          <a:p>
            <a:pPr eaLnBrk="1" hangingPunct="1">
              <a:lnSpc>
                <a:spcPct val="90000"/>
              </a:lnSpc>
            </a:pPr>
            <a:r>
              <a:rPr lang="en-US" altLang="zh-TW" sz="2800" smtClean="0"/>
              <a:t>3. </a:t>
            </a:r>
            <a:r>
              <a:rPr lang="zh-TW" altLang="en-US" sz="2800" smtClean="0"/>
              <a:t>材料的內化 </a:t>
            </a:r>
          </a:p>
          <a:p>
            <a:pPr lvl="1" eaLnBrk="1" hangingPunct="1">
              <a:lnSpc>
                <a:spcPct val="90000"/>
              </a:lnSpc>
            </a:pPr>
            <a:r>
              <a:rPr lang="zh-TW" altLang="en-US" sz="2400" smtClean="0"/>
              <a:t>徹底瞭解：與材料對話 </a:t>
            </a:r>
          </a:p>
          <a:p>
            <a:pPr lvl="1" eaLnBrk="1" hangingPunct="1">
              <a:lnSpc>
                <a:spcPct val="90000"/>
              </a:lnSpc>
            </a:pPr>
            <a:r>
              <a:rPr lang="zh-TW" altLang="en-US" sz="2400" smtClean="0"/>
              <a:t>材料對自己的意義：自我感動與啟示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2FD1731E-C94C-411B-8565-AE32D7AFB913}" type="slidenum">
              <a:rPr lang="en-US" altLang="zh-TW"/>
              <a:pPr>
                <a:defRPr/>
              </a:pPr>
              <a:t>5</a:t>
            </a:fld>
            <a:endParaRPr lang="en-US" altLang="zh-TW"/>
          </a:p>
        </p:txBody>
      </p:sp>
      <p:sp>
        <p:nvSpPr>
          <p:cNvPr id="1864706" name="Rectangle 2"/>
          <p:cNvSpPr>
            <a:spLocks noGrp="1" noChangeArrowheads="1"/>
          </p:cNvSpPr>
          <p:nvPr>
            <p:ph type="title"/>
          </p:nvPr>
        </p:nvSpPr>
        <p:spPr>
          <a:xfrm>
            <a:off x="746125" y="0"/>
            <a:ext cx="7772400" cy="1143000"/>
          </a:xfrm>
        </p:spPr>
        <p:txBody>
          <a:bodyPr/>
          <a:lstStyle/>
          <a:p>
            <a:pPr eaLnBrk="1" hangingPunct="1">
              <a:defRPr/>
            </a:pPr>
            <a:r>
              <a:rPr lang="zh-TW" altLang="en-US" smtClean="0"/>
              <a:t>意識會談法</a:t>
            </a:r>
          </a:p>
        </p:txBody>
      </p:sp>
      <p:sp>
        <p:nvSpPr>
          <p:cNvPr id="512004" name="Rectangle 3"/>
          <p:cNvSpPr>
            <a:spLocks noGrp="1" noChangeArrowheads="1"/>
          </p:cNvSpPr>
          <p:nvPr>
            <p:ph type="body" idx="1"/>
          </p:nvPr>
        </p:nvSpPr>
        <p:spPr>
          <a:xfrm>
            <a:off x="685800" y="1133475"/>
            <a:ext cx="7772400" cy="4962525"/>
          </a:xfrm>
        </p:spPr>
        <p:txBody>
          <a:bodyPr/>
          <a:lstStyle/>
          <a:p>
            <a:pPr eaLnBrk="1" hangingPunct="1">
              <a:lnSpc>
                <a:spcPct val="90000"/>
              </a:lnSpc>
            </a:pPr>
            <a:r>
              <a:rPr lang="en-US" altLang="zh-TW" sz="2800" smtClean="0"/>
              <a:t>4. </a:t>
            </a:r>
            <a:r>
              <a:rPr lang="zh-TW" altLang="en-US" sz="2800" smtClean="0"/>
              <a:t>問題的設計 </a:t>
            </a:r>
          </a:p>
          <a:p>
            <a:pPr lvl="1" eaLnBrk="1" hangingPunct="1">
              <a:lnSpc>
                <a:spcPct val="90000"/>
              </a:lnSpc>
            </a:pPr>
            <a:r>
              <a:rPr lang="zh-TW" altLang="en-US" sz="2400" smtClean="0"/>
              <a:t>四個層次： </a:t>
            </a:r>
          </a:p>
          <a:p>
            <a:pPr lvl="1" eaLnBrk="1" hangingPunct="1">
              <a:lnSpc>
                <a:spcPct val="90000"/>
              </a:lnSpc>
            </a:pPr>
            <a:r>
              <a:rPr lang="zh-TW" altLang="en-US" sz="2400" smtClean="0"/>
              <a:t>   </a:t>
            </a:r>
            <a:r>
              <a:rPr lang="en-US" altLang="zh-TW" sz="2400" smtClean="0"/>
              <a:t>1)</a:t>
            </a:r>
            <a:r>
              <a:rPr lang="zh-TW" altLang="en-US" sz="2400" smtClean="0"/>
              <a:t>客觀材料的問題 </a:t>
            </a:r>
          </a:p>
          <a:p>
            <a:pPr lvl="1" eaLnBrk="1" hangingPunct="1">
              <a:lnSpc>
                <a:spcPct val="90000"/>
              </a:lnSpc>
            </a:pPr>
            <a:r>
              <a:rPr lang="zh-TW" altLang="en-US" sz="2400" smtClean="0"/>
              <a:t>   </a:t>
            </a:r>
            <a:r>
              <a:rPr lang="en-US" altLang="zh-TW" sz="2400" smtClean="0"/>
              <a:t>2)</a:t>
            </a:r>
            <a:r>
              <a:rPr lang="zh-TW" altLang="en-US" sz="2400" smtClean="0"/>
              <a:t>主觀對客觀材料回應的問題 </a:t>
            </a:r>
          </a:p>
          <a:p>
            <a:pPr lvl="1" eaLnBrk="1" hangingPunct="1">
              <a:lnSpc>
                <a:spcPct val="90000"/>
              </a:lnSpc>
            </a:pPr>
            <a:r>
              <a:rPr lang="zh-TW" altLang="en-US" sz="2400" smtClean="0"/>
              <a:t>   </a:t>
            </a:r>
            <a:r>
              <a:rPr lang="en-US" altLang="zh-TW" sz="2400" smtClean="0"/>
              <a:t>3)</a:t>
            </a:r>
            <a:r>
              <a:rPr lang="zh-TW" altLang="en-US" sz="2400" smtClean="0"/>
              <a:t>主觀對客觀材料詮釋的問題 </a:t>
            </a:r>
          </a:p>
          <a:p>
            <a:pPr lvl="1" eaLnBrk="1" hangingPunct="1">
              <a:lnSpc>
                <a:spcPct val="90000"/>
              </a:lnSpc>
            </a:pPr>
            <a:r>
              <a:rPr lang="zh-TW" altLang="en-US" sz="2400" smtClean="0"/>
              <a:t>   </a:t>
            </a:r>
            <a:r>
              <a:rPr lang="en-US" altLang="zh-TW" sz="2400" smtClean="0"/>
              <a:t>4)</a:t>
            </a:r>
            <a:r>
              <a:rPr lang="zh-TW" altLang="en-US" sz="2400" smtClean="0"/>
              <a:t>人性深層面，共同價值的問題 </a:t>
            </a:r>
          </a:p>
          <a:p>
            <a:pPr lvl="1" eaLnBrk="1" hangingPunct="1">
              <a:lnSpc>
                <a:spcPct val="90000"/>
              </a:lnSpc>
            </a:pPr>
            <a:r>
              <a:rPr lang="zh-TW" altLang="en-US" sz="2400" smtClean="0"/>
              <a:t>每個層次可多準備一些問題，問題可備而不用。 </a:t>
            </a:r>
          </a:p>
          <a:p>
            <a:pPr lvl="1" eaLnBrk="1" hangingPunct="1">
              <a:lnSpc>
                <a:spcPct val="90000"/>
              </a:lnSpc>
            </a:pPr>
            <a:r>
              <a:rPr lang="zh-TW" altLang="en-US" sz="2400" smtClean="0"/>
              <a:t>可自問自答 </a:t>
            </a:r>
          </a:p>
          <a:p>
            <a:pPr lvl="1" eaLnBrk="1" hangingPunct="1">
              <a:lnSpc>
                <a:spcPct val="90000"/>
              </a:lnSpc>
            </a:pPr>
            <a:r>
              <a:rPr lang="zh-TW" altLang="en-US" sz="2400" smtClean="0"/>
              <a:t>問題的設計過程中，有內化的作用 </a:t>
            </a:r>
          </a:p>
          <a:p>
            <a:pPr eaLnBrk="1" hangingPunct="1">
              <a:lnSpc>
                <a:spcPct val="90000"/>
              </a:lnSpc>
            </a:pPr>
            <a:r>
              <a:rPr lang="en-US" altLang="zh-TW" sz="2800" smtClean="0"/>
              <a:t>5. </a:t>
            </a:r>
            <a:r>
              <a:rPr lang="zh-TW" altLang="en-US" sz="2800" smtClean="0"/>
              <a:t>進行過程中之精神 </a:t>
            </a:r>
          </a:p>
          <a:p>
            <a:pPr lvl="1" eaLnBrk="1" hangingPunct="1">
              <a:lnSpc>
                <a:spcPct val="90000"/>
              </a:lnSpc>
            </a:pPr>
            <a:r>
              <a:rPr lang="zh-TW" altLang="en-US" sz="2400" smtClean="0"/>
              <a:t>聽不同的聲音：社會</a:t>
            </a:r>
            <a:r>
              <a:rPr lang="en-US" altLang="zh-TW" sz="2400" smtClean="0"/>
              <a:t>/</a:t>
            </a:r>
            <a:r>
              <a:rPr lang="zh-TW" altLang="en-US" sz="2400" smtClean="0"/>
              <a:t>肢體</a:t>
            </a:r>
            <a:r>
              <a:rPr lang="en-US" altLang="zh-TW" sz="2400" smtClean="0"/>
              <a:t>/</a:t>
            </a:r>
            <a:r>
              <a:rPr lang="zh-TW" altLang="en-US" sz="2400" smtClean="0"/>
              <a:t>眼神</a:t>
            </a:r>
            <a:r>
              <a:rPr lang="en-US" altLang="zh-TW" sz="2400" smtClean="0"/>
              <a:t>/</a:t>
            </a:r>
            <a:r>
              <a:rPr lang="zh-TW" altLang="en-US" sz="2400" smtClean="0"/>
              <a:t>情緒語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投影片編號版面配置區 5"/>
          <p:cNvSpPr>
            <a:spLocks noGrp="1"/>
          </p:cNvSpPr>
          <p:nvPr>
            <p:ph type="sldNum" sz="quarter" idx="12"/>
          </p:nvPr>
        </p:nvSpPr>
        <p:spPr/>
        <p:txBody>
          <a:bodyPr/>
          <a:lstStyle/>
          <a:p>
            <a:pPr>
              <a:defRPr/>
            </a:pPr>
            <a:fld id="{8956312E-A438-4121-9C6A-E486FBEFB870}" type="slidenum">
              <a:rPr lang="en-US" altLang="zh-TW"/>
              <a:pPr>
                <a:defRPr/>
              </a:pPr>
              <a:t>6</a:t>
            </a:fld>
            <a:endParaRPr lang="en-US" altLang="zh-TW"/>
          </a:p>
        </p:txBody>
      </p:sp>
      <p:sp>
        <p:nvSpPr>
          <p:cNvPr id="1866834" name="Rectangle 82"/>
          <p:cNvSpPr>
            <a:spLocks noGrp="1" noChangeArrowheads="1"/>
          </p:cNvSpPr>
          <p:nvPr>
            <p:ph type="title"/>
          </p:nvPr>
        </p:nvSpPr>
        <p:spPr>
          <a:xfrm>
            <a:off x="476250" y="-171450"/>
            <a:ext cx="8229600" cy="1143000"/>
          </a:xfrm>
        </p:spPr>
        <p:txBody>
          <a:bodyPr/>
          <a:lstStyle/>
          <a:p>
            <a:pPr eaLnBrk="1" hangingPunct="1">
              <a:defRPr/>
            </a:pPr>
            <a:r>
              <a:rPr lang="zh-TW" altLang="en-US" smtClean="0"/>
              <a:t>意識會談法</a:t>
            </a:r>
          </a:p>
        </p:txBody>
      </p:sp>
      <p:graphicFrame>
        <p:nvGraphicFramePr>
          <p:cNvPr id="1867066" name="Group 314"/>
          <p:cNvGraphicFramePr>
            <a:graphicFrameLocks noGrp="1"/>
          </p:cNvGraphicFramePr>
          <p:nvPr>
            <p:ph idx="1"/>
          </p:nvPr>
        </p:nvGraphicFramePr>
        <p:xfrm>
          <a:off x="206375" y="773113"/>
          <a:ext cx="8775700" cy="5577840"/>
        </p:xfrm>
        <a:graphic>
          <a:graphicData uri="http://schemas.openxmlformats.org/drawingml/2006/table">
            <a:tbl>
              <a:tblPr/>
              <a:tblGrid>
                <a:gridCol w="504825"/>
                <a:gridCol w="1262063"/>
                <a:gridCol w="3048000"/>
                <a:gridCol w="3960812"/>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04800" algn="l"/>
                        </a:tabLst>
                      </a:pP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層次 </a:t>
                      </a:r>
                      <a:endParaRPr kumimoji="1" lang="zh-TW" altLang="en-US" sz="2400" b="0" i="0" u="none" strike="noStrike" cap="none" normalizeH="0" baseline="0" smtClean="0">
                        <a:ln>
                          <a:noFill/>
                        </a:ln>
                        <a:solidFill>
                          <a:schemeClr val="bg2"/>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04800" algn="l"/>
                        </a:tabLst>
                      </a:pP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類型</a:t>
                      </a: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能力 </a:t>
                      </a:r>
                      <a:endParaRPr kumimoji="1" lang="zh-TW" altLang="en-US" sz="2400" b="0" i="0" u="none" strike="noStrike" cap="none" normalizeH="0" baseline="0" smtClean="0">
                        <a:ln>
                          <a:noFill/>
                        </a:ln>
                        <a:solidFill>
                          <a:schemeClr val="bg2"/>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04800" algn="l"/>
                        </a:tabLst>
                      </a:pP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各 層 次 的 用 意 </a:t>
                      </a:r>
                      <a:endParaRPr kumimoji="1" lang="zh-TW" altLang="en-US" sz="2400" b="0" i="0" u="none" strike="noStrike" cap="none" normalizeH="0" baseline="0" smtClean="0">
                        <a:ln>
                          <a:noFill/>
                        </a:ln>
                        <a:solidFill>
                          <a:schemeClr val="bg2"/>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問 題 舉 例 </a:t>
                      </a:r>
                      <a:endParaRPr kumimoji="1" lang="zh-TW" altLang="en-US" sz="2400" b="0" i="0" u="none" strike="noStrike" cap="none" normalizeH="0" baseline="0" smtClean="0">
                        <a:ln>
                          <a:noFill/>
                        </a:ln>
                        <a:solidFill>
                          <a:schemeClr val="bg2"/>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r>
              <a:tr h="80327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900" b="0" i="0" u="none" strike="noStrike" cap="none" normalizeH="0" baseline="0" smtClean="0">
                          <a:ln>
                            <a:noFill/>
                          </a:ln>
                          <a:solidFill>
                            <a:schemeClr val="bg2"/>
                          </a:solidFill>
                          <a:effectLst/>
                          <a:latin typeface="Times New Roman" pitchFamily="18" charset="0"/>
                          <a:ea typeface="標楷體" pitchFamily="65" charset="-120"/>
                        </a:rPr>
                        <a:t>Ⅰ </a:t>
                      </a:r>
                      <a:endParaRPr kumimoji="1" lang="en-US" altLang="zh-TW" sz="2400" b="0" i="0" u="none" strike="noStrike" cap="none" normalizeH="0" baseline="0" smtClean="0">
                        <a:ln>
                          <a:noFill/>
                        </a:ln>
                        <a:solidFill>
                          <a:schemeClr val="bg2"/>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04800" algn="l"/>
                        </a:tabLst>
                      </a:pP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客觀性問題 </a:t>
                      </a:r>
                      <a:endParaRPr kumimoji="1" lang="zh-TW" altLang="en-US" sz="1000" b="0" i="0" u="none" strike="noStrike" cap="none" normalizeH="0" baseline="0" smtClean="0">
                        <a:ln>
                          <a:noFill/>
                        </a:ln>
                        <a:solidFill>
                          <a:schemeClr val="bg2"/>
                        </a:solidFill>
                        <a:effectLst/>
                        <a:latin typeface="Times New Roman" pitchFamily="18" charset="0"/>
                        <a:ea typeface="標楷體" pitchFamily="65" charset="-120"/>
                      </a:endParaRPr>
                    </a:p>
                    <a:p>
                      <a:pPr marL="0" marR="0" lvl="0" indent="0" algn="ctr" defTabSz="914400" rtl="0" eaLnBrk="0" fontAlgn="base" latinLnBrk="0" hangingPunct="0">
                        <a:lnSpc>
                          <a:spcPct val="100000"/>
                        </a:lnSpc>
                        <a:spcBef>
                          <a:spcPct val="0"/>
                        </a:spcBef>
                        <a:spcAft>
                          <a:spcPct val="0"/>
                        </a:spcAft>
                        <a:buClrTx/>
                        <a:buSzTx/>
                        <a:buFontTx/>
                        <a:buNone/>
                        <a:tabLst>
                          <a:tab pos="304800" algn="l"/>
                        </a:tabLst>
                      </a:pPr>
                      <a:r>
                        <a:rPr kumimoji="1" lang="en-US" altLang="zh-TW" sz="9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問事實</a:t>
                      </a:r>
                      <a:r>
                        <a:rPr kumimoji="1" lang="en-US" altLang="zh-TW" sz="900" b="0" i="0" u="none" strike="noStrike" cap="none" normalizeH="0" baseline="0" smtClean="0">
                          <a:ln>
                            <a:noFill/>
                          </a:ln>
                          <a:solidFill>
                            <a:schemeClr val="bg2"/>
                          </a:solidFill>
                          <a:effectLst/>
                          <a:latin typeface="Times New Roman" pitchFamily="18" charset="0"/>
                          <a:ea typeface="標楷體" pitchFamily="65" charset="-120"/>
                        </a:rPr>
                        <a:t>) </a:t>
                      </a:r>
                      <a:endParaRPr kumimoji="1" lang="en-US" altLang="zh-TW" sz="1000" b="0" i="0" u="none" strike="noStrike" cap="none" normalizeH="0" baseline="0" smtClean="0">
                        <a:ln>
                          <a:noFill/>
                        </a:ln>
                        <a:solidFill>
                          <a:schemeClr val="bg2"/>
                        </a:solidFill>
                        <a:effectLst/>
                        <a:latin typeface="Times New Roman" pitchFamily="18" charset="0"/>
                        <a:ea typeface="標楷體" pitchFamily="65" charset="-120"/>
                      </a:endParaRPr>
                    </a:p>
                    <a:p>
                      <a:pPr marL="0" marR="0" lvl="0" indent="0" algn="ctr" defTabSz="914400" rtl="0" eaLnBrk="0" fontAlgn="base" latinLnBrk="0" hangingPunct="0">
                        <a:lnSpc>
                          <a:spcPct val="100000"/>
                        </a:lnSpc>
                        <a:spcBef>
                          <a:spcPct val="0"/>
                        </a:spcBef>
                        <a:spcAft>
                          <a:spcPct val="0"/>
                        </a:spcAft>
                        <a:buClrTx/>
                        <a:buSzTx/>
                        <a:buFontTx/>
                        <a:buNone/>
                        <a:tabLst>
                          <a:tab pos="304800" algn="l"/>
                        </a:tabLst>
                      </a:pPr>
                      <a:r>
                        <a:rPr kumimoji="1" lang="en-US" altLang="zh-TW" sz="900" b="0" i="0" u="none" strike="noStrike" cap="none" normalizeH="0" baseline="0" smtClean="0">
                          <a:ln>
                            <a:noFill/>
                          </a:ln>
                          <a:solidFill>
                            <a:schemeClr val="bg2"/>
                          </a:solidFill>
                          <a:effectLst/>
                          <a:latin typeface="Times New Roman" pitchFamily="18" charset="0"/>
                          <a:ea typeface="標楷體" pitchFamily="65" charset="-120"/>
                        </a:rPr>
                        <a:t>OBJECTIVE </a:t>
                      </a:r>
                      <a:endParaRPr kumimoji="1" lang="en-US" altLang="zh-TW" sz="1000" b="0" i="0" u="none" strike="noStrike" cap="none" normalizeH="0" baseline="0" smtClean="0">
                        <a:ln>
                          <a:noFill/>
                        </a:ln>
                        <a:solidFill>
                          <a:schemeClr val="bg2"/>
                        </a:solidFill>
                        <a:effectLst/>
                        <a:latin typeface="Times New Roman" pitchFamily="18" charset="0"/>
                        <a:ea typeface="標楷體" pitchFamily="65" charset="-120"/>
                      </a:endParaRPr>
                    </a:p>
                    <a:p>
                      <a:pPr marL="0" marR="0" lvl="0" indent="0" algn="ctr" defTabSz="914400" rtl="0" eaLnBrk="0" fontAlgn="base" latinLnBrk="0" hangingPunct="0">
                        <a:lnSpc>
                          <a:spcPct val="100000"/>
                        </a:lnSpc>
                        <a:spcBef>
                          <a:spcPct val="0"/>
                        </a:spcBef>
                        <a:spcAft>
                          <a:spcPct val="0"/>
                        </a:spcAft>
                        <a:buClrTx/>
                        <a:buSzTx/>
                        <a:buFontTx/>
                        <a:buNone/>
                        <a:tabLst>
                          <a:tab pos="304800" algn="l"/>
                        </a:tabLst>
                      </a:pP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a:t>
                      </a:r>
                      <a:r>
                        <a:rPr kumimoji="1" lang="en-US" altLang="zh-TW" sz="900" b="0" i="0" u="none" strike="noStrike" cap="none" normalizeH="0" baseline="0" smtClean="0">
                          <a:ln>
                            <a:noFill/>
                          </a:ln>
                          <a:solidFill>
                            <a:schemeClr val="bg2"/>
                          </a:solidFill>
                          <a:effectLst/>
                          <a:latin typeface="Times New Roman" pitchFamily="18" charset="0"/>
                          <a:ea typeface="標楷體" pitchFamily="65" charset="-120"/>
                        </a:rPr>
                        <a:t>Just the Facts</a:t>
                      </a: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 </a:t>
                      </a:r>
                      <a:endParaRPr kumimoji="1" lang="zh-TW" altLang="en-US" sz="2400" b="0" i="0" u="none" strike="noStrike" cap="none" normalizeH="0" baseline="0" smtClean="0">
                        <a:ln>
                          <a:noFill/>
                        </a:ln>
                        <a:solidFill>
                          <a:schemeClr val="bg2"/>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著眼於現有的事實 </a:t>
                      </a:r>
                    </a:p>
                    <a:p>
                      <a:pPr marL="0" marR="0" lvl="0" indent="0" algn="l" defTabSz="914400" rtl="0" eaLnBrk="0" fontAlgn="base" latinLnBrk="0" hangingPunct="0">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收集資料 </a:t>
                      </a:r>
                    </a:p>
                    <a:p>
                      <a:pPr marL="0" marR="0" lvl="0" indent="0" algn="l" defTabSz="914400" rtl="0" eaLnBrk="0" fontAlgn="base" latinLnBrk="0" hangingPunct="0">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引發學習者（參與者）對客觀材料回應 </a:t>
                      </a:r>
                    </a:p>
                    <a:p>
                      <a:pPr marL="0" marR="0" lvl="0" indent="0" algn="l" defTabSz="914400" rtl="0" eaLnBrk="0" fontAlgn="base" latinLnBrk="0" hangingPunct="0">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參與者個個能回應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你觀察到那些是團隊工作的例子？ </a:t>
                      </a:r>
                    </a:p>
                    <a:p>
                      <a:pPr marL="0" marR="0" lvl="0" indent="0" algn="l" defTabSz="914400" rtl="0" eaLnBrk="0" fontAlgn="base" latinLnBrk="0" hangingPunct="0">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你聽到什麼？ </a:t>
                      </a:r>
                    </a:p>
                    <a:p>
                      <a:pPr marL="0" marR="0" lvl="0" indent="0" algn="l" defTabSz="914400" rtl="0" eaLnBrk="0" fontAlgn="base" latinLnBrk="0" hangingPunct="0">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你看到什麼？ </a:t>
                      </a:r>
                    </a:p>
                    <a:p>
                      <a:pPr marL="0" marR="0" lvl="0" indent="0" algn="l" defTabSz="914400" rtl="0" eaLnBrk="0" fontAlgn="base" latinLnBrk="0" hangingPunct="0">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有那些人物？ </a:t>
                      </a:r>
                    </a:p>
                    <a:p>
                      <a:pPr marL="0" marR="0" lvl="0" indent="0" algn="l" defTabSz="914400" rtl="0" eaLnBrk="0" fontAlgn="base" latinLnBrk="0" hangingPunct="0">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有那些重要字眼？ </a:t>
                      </a:r>
                    </a:p>
                    <a:p>
                      <a:pPr marL="0" marR="0" lvl="0" indent="0" algn="l" defTabSz="914400" rtl="0" eaLnBrk="0" fontAlgn="base" latinLnBrk="0" hangingPunct="0">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有那些重要物品？ </a:t>
                      </a:r>
                    </a:p>
                    <a:p>
                      <a:pPr marL="0" marR="0" lvl="0" indent="0" algn="l" defTabSz="914400" rtl="0" eaLnBrk="0" fontAlgn="base" latinLnBrk="0" hangingPunct="0">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有那些重要觀念？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163513">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直觀能力 </a:t>
                      </a:r>
                      <a:endParaRPr kumimoji="1" lang="zh-TW" altLang="en-US" sz="2400" b="0" i="0" u="none" strike="noStrike" cap="none" normalizeH="0" baseline="0" smtClean="0">
                        <a:ln>
                          <a:noFill/>
                        </a:ln>
                        <a:solidFill>
                          <a:schemeClr val="bg2"/>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vMerge="1">
                  <a:txBody>
                    <a:bodyPr/>
                    <a:lstStyle/>
                    <a:p>
                      <a:endParaRPr lang="zh-TW" altLang="en-US"/>
                    </a:p>
                  </a:txBody>
                  <a:tcPr/>
                </a:tc>
                <a:tc vMerge="1">
                  <a:txBody>
                    <a:bodyPr/>
                    <a:lstStyle/>
                    <a:p>
                      <a:endParaRPr lang="zh-TW" altLang="en-US"/>
                    </a:p>
                  </a:txBody>
                  <a:tcPr/>
                </a:tc>
              </a:tr>
              <a:tr h="93027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900" b="0" i="0" u="none" strike="noStrike" cap="none" normalizeH="0" baseline="0" smtClean="0">
                          <a:ln>
                            <a:noFill/>
                          </a:ln>
                          <a:solidFill>
                            <a:schemeClr val="bg2"/>
                          </a:solidFill>
                          <a:effectLst/>
                          <a:latin typeface="Times New Roman" pitchFamily="18" charset="0"/>
                          <a:ea typeface="標楷體" pitchFamily="65" charset="-120"/>
                        </a:rPr>
                        <a:t>Ⅱ </a:t>
                      </a:r>
                      <a:endParaRPr kumimoji="1" lang="en-US" altLang="zh-TW" sz="2400" b="0" i="0" u="none" strike="noStrike" cap="none" normalizeH="0" baseline="0" smtClean="0">
                        <a:ln>
                          <a:noFill/>
                        </a:ln>
                        <a:solidFill>
                          <a:schemeClr val="bg2"/>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04800" algn="l"/>
                        </a:tabLst>
                      </a:pP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反應性問題 </a:t>
                      </a:r>
                      <a:endParaRPr kumimoji="1" lang="zh-TW" altLang="en-US" sz="1000" b="0" i="0" u="none" strike="noStrike" cap="none" normalizeH="0" baseline="0" smtClean="0">
                        <a:ln>
                          <a:noFill/>
                        </a:ln>
                        <a:solidFill>
                          <a:schemeClr val="bg2"/>
                        </a:solidFill>
                        <a:effectLst/>
                        <a:latin typeface="Times New Roman" pitchFamily="18" charset="0"/>
                        <a:ea typeface="標楷體" pitchFamily="65" charset="-120"/>
                      </a:endParaRPr>
                    </a:p>
                    <a:p>
                      <a:pPr marL="0" marR="0" lvl="0" indent="0" algn="ctr" defTabSz="914400" rtl="0" eaLnBrk="0" fontAlgn="base" latinLnBrk="0" hangingPunct="0">
                        <a:lnSpc>
                          <a:spcPct val="100000"/>
                        </a:lnSpc>
                        <a:spcBef>
                          <a:spcPct val="0"/>
                        </a:spcBef>
                        <a:spcAft>
                          <a:spcPct val="0"/>
                        </a:spcAft>
                        <a:buClrTx/>
                        <a:buSzTx/>
                        <a:buFontTx/>
                        <a:buNone/>
                        <a:tabLst>
                          <a:tab pos="304800" algn="l"/>
                        </a:tabLst>
                      </a:pPr>
                      <a:r>
                        <a:rPr kumimoji="1" lang="en-US" altLang="zh-TW" sz="9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問經驗</a:t>
                      </a:r>
                      <a:r>
                        <a:rPr kumimoji="1" lang="en-US" altLang="zh-TW" sz="900" b="0" i="0" u="none" strike="noStrike" cap="none" normalizeH="0" baseline="0" smtClean="0">
                          <a:ln>
                            <a:noFill/>
                          </a:ln>
                          <a:solidFill>
                            <a:schemeClr val="bg2"/>
                          </a:solidFill>
                          <a:effectLst/>
                          <a:latin typeface="Times New Roman" pitchFamily="18" charset="0"/>
                          <a:ea typeface="標楷體" pitchFamily="65" charset="-120"/>
                        </a:rPr>
                        <a:t>) </a:t>
                      </a:r>
                      <a:endParaRPr kumimoji="1" lang="en-US" altLang="zh-TW" sz="1000" b="0" i="0" u="none" strike="noStrike" cap="none" normalizeH="0" baseline="0" smtClean="0">
                        <a:ln>
                          <a:noFill/>
                        </a:ln>
                        <a:solidFill>
                          <a:schemeClr val="bg2"/>
                        </a:solidFill>
                        <a:effectLst/>
                        <a:latin typeface="Times New Roman" pitchFamily="18" charset="0"/>
                        <a:ea typeface="標楷體" pitchFamily="65" charset="-120"/>
                      </a:endParaRPr>
                    </a:p>
                    <a:p>
                      <a:pPr marL="0" marR="0" lvl="0" indent="0" algn="ctr" defTabSz="914400" rtl="0" eaLnBrk="0" fontAlgn="base" latinLnBrk="0" hangingPunct="0">
                        <a:lnSpc>
                          <a:spcPct val="100000"/>
                        </a:lnSpc>
                        <a:spcBef>
                          <a:spcPct val="0"/>
                        </a:spcBef>
                        <a:spcAft>
                          <a:spcPct val="0"/>
                        </a:spcAft>
                        <a:buClrTx/>
                        <a:buSzTx/>
                        <a:buFontTx/>
                        <a:buNone/>
                        <a:tabLst>
                          <a:tab pos="304800" algn="l"/>
                        </a:tabLst>
                      </a:pPr>
                      <a:r>
                        <a:rPr kumimoji="1" lang="en-US" altLang="zh-TW" sz="900" b="0" i="0" u="none" strike="noStrike" cap="none" normalizeH="0" baseline="0" smtClean="0">
                          <a:ln>
                            <a:noFill/>
                          </a:ln>
                          <a:solidFill>
                            <a:schemeClr val="bg2"/>
                          </a:solidFill>
                          <a:effectLst/>
                          <a:latin typeface="Times New Roman" pitchFamily="18" charset="0"/>
                          <a:ea typeface="標楷體" pitchFamily="65" charset="-120"/>
                        </a:rPr>
                        <a:t>REFLECTIVE </a:t>
                      </a:r>
                      <a:endParaRPr kumimoji="1" lang="en-US" altLang="zh-TW" sz="1000" b="0" i="0" u="none" strike="noStrike" cap="none" normalizeH="0" baseline="0" smtClean="0">
                        <a:ln>
                          <a:noFill/>
                        </a:ln>
                        <a:solidFill>
                          <a:schemeClr val="bg2"/>
                        </a:solidFill>
                        <a:effectLst/>
                        <a:latin typeface="Times New Roman" pitchFamily="18" charset="0"/>
                        <a:ea typeface="標楷體" pitchFamily="65" charset="-120"/>
                      </a:endParaRPr>
                    </a:p>
                    <a:p>
                      <a:pPr marL="0" marR="0" lvl="0" indent="0" algn="ctr" defTabSz="914400" rtl="0" eaLnBrk="0" fontAlgn="base" latinLnBrk="0" hangingPunct="0">
                        <a:lnSpc>
                          <a:spcPct val="100000"/>
                        </a:lnSpc>
                        <a:spcBef>
                          <a:spcPct val="0"/>
                        </a:spcBef>
                        <a:spcAft>
                          <a:spcPct val="0"/>
                        </a:spcAft>
                        <a:buClrTx/>
                        <a:buSzTx/>
                        <a:buFontTx/>
                        <a:buNone/>
                        <a:tabLst>
                          <a:tab pos="304800" algn="l"/>
                        </a:tabLst>
                      </a:pP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a:t>
                      </a:r>
                      <a:r>
                        <a:rPr kumimoji="1" lang="en-US" altLang="zh-TW" sz="900" b="0" i="0" u="none" strike="noStrike" cap="none" normalizeH="0" baseline="0" smtClean="0">
                          <a:ln>
                            <a:noFill/>
                          </a:ln>
                          <a:solidFill>
                            <a:schemeClr val="bg2"/>
                          </a:solidFill>
                          <a:effectLst/>
                          <a:latin typeface="Times New Roman" pitchFamily="18" charset="0"/>
                          <a:ea typeface="標楷體" pitchFamily="65" charset="-120"/>
                        </a:rPr>
                        <a:t>My Experience</a:t>
                      </a: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 </a:t>
                      </a:r>
                      <a:endParaRPr kumimoji="1" lang="zh-TW" altLang="en-US" sz="2400" b="0" i="0" u="none" strike="noStrike" cap="none" normalizeH="0" baseline="0" smtClean="0">
                        <a:ln>
                          <a:noFill/>
                        </a:ln>
                        <a:solidFill>
                          <a:schemeClr val="bg2"/>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判別和陳述個人對該資料反應 </a:t>
                      </a:r>
                    </a:p>
                    <a:p>
                      <a:pPr marL="0" marR="0" lvl="0" indent="0" algn="l" defTabSz="914400" rtl="0" eaLnBrk="0" fontAlgn="base" latinLnBrk="0" hangingPunct="0">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將資料與其他消息和經驗關連起來 </a:t>
                      </a:r>
                    </a:p>
                    <a:p>
                      <a:pPr marL="0" marR="0" lvl="0" indent="0" algn="l" defTabSz="914400" rtl="0" eaLnBrk="0" fontAlgn="base" latinLnBrk="0" hangingPunct="0">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引發參與者對客觀材料提出感受性回應 </a:t>
                      </a:r>
                    </a:p>
                    <a:p>
                      <a:pPr marL="0" marR="0" lvl="0" indent="0" algn="l" defTabSz="914400" rtl="0" eaLnBrk="0" fontAlgn="base" latinLnBrk="0" hangingPunct="0">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由感受滋生想法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依你看，成功團隊工作有那些特徵？ </a:t>
                      </a: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你在那裡參與過這種團隊工作？ </a:t>
                      </a: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什麼時候你的情緒跑出來？ </a:t>
                      </a: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你想增加什麼顏色？ </a:t>
                      </a: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那一段描述你印象最深？ </a:t>
                      </a: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你想對故事中的主角說什麼？ </a:t>
                      </a: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如果將故事分段你要分幾段？ </a:t>
                      </a: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那一時候你感到驚訝？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r>
              <a:tr h="187325">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感受能力 </a:t>
                      </a:r>
                      <a:endParaRPr kumimoji="1" lang="zh-TW" altLang="en-US" sz="2400" b="0" i="0" u="none" strike="noStrike" cap="none" normalizeH="0" baseline="0" smtClean="0">
                        <a:ln>
                          <a:noFill/>
                        </a:ln>
                        <a:solidFill>
                          <a:schemeClr val="bg2"/>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vMerge="1">
                  <a:txBody>
                    <a:bodyPr/>
                    <a:lstStyle/>
                    <a:p>
                      <a:endParaRPr lang="zh-TW" altLang="en-US"/>
                    </a:p>
                  </a:txBody>
                  <a:tcPr/>
                </a:tc>
                <a:tc vMerge="1">
                  <a:txBody>
                    <a:bodyPr/>
                    <a:lstStyle/>
                    <a:p>
                      <a:endParaRPr lang="zh-TW" altLang="en-US"/>
                    </a:p>
                  </a:txBody>
                  <a:tcPr/>
                </a:tc>
              </a:tr>
              <a:tr h="79533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900" b="0" i="0" u="none" strike="noStrike" cap="none" normalizeH="0" baseline="0" smtClean="0">
                          <a:ln>
                            <a:noFill/>
                          </a:ln>
                          <a:solidFill>
                            <a:schemeClr val="bg2"/>
                          </a:solidFill>
                          <a:effectLst/>
                          <a:latin typeface="Times New Roman" pitchFamily="18" charset="0"/>
                          <a:ea typeface="標楷體" pitchFamily="65" charset="-120"/>
                        </a:rPr>
                        <a:t>Ⅲ </a:t>
                      </a:r>
                      <a:endParaRPr kumimoji="1" lang="en-US" altLang="zh-TW" sz="2400" b="0" i="0" u="none" strike="noStrike" cap="none" normalizeH="0" baseline="0" smtClean="0">
                        <a:ln>
                          <a:noFill/>
                        </a:ln>
                        <a:solidFill>
                          <a:schemeClr val="bg2"/>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04800" algn="l"/>
                        </a:tabLst>
                      </a:pP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解釋性問題 </a:t>
                      </a:r>
                      <a:endParaRPr kumimoji="1" lang="zh-TW" altLang="en-US" sz="1000" b="0" i="0" u="none" strike="noStrike" cap="none" normalizeH="0" baseline="0" smtClean="0">
                        <a:ln>
                          <a:noFill/>
                        </a:ln>
                        <a:solidFill>
                          <a:schemeClr val="bg2"/>
                        </a:solidFill>
                        <a:effectLst/>
                        <a:latin typeface="Times New Roman" pitchFamily="18" charset="0"/>
                        <a:ea typeface="標楷體" pitchFamily="65" charset="-120"/>
                      </a:endParaRPr>
                    </a:p>
                    <a:p>
                      <a:pPr marL="0" marR="0" lvl="0" indent="0" algn="ctr" defTabSz="914400" rtl="0" eaLnBrk="0" fontAlgn="base" latinLnBrk="0" hangingPunct="0">
                        <a:lnSpc>
                          <a:spcPct val="100000"/>
                        </a:lnSpc>
                        <a:spcBef>
                          <a:spcPct val="0"/>
                        </a:spcBef>
                        <a:spcAft>
                          <a:spcPct val="0"/>
                        </a:spcAft>
                        <a:buClrTx/>
                        <a:buSzTx/>
                        <a:buFontTx/>
                        <a:buNone/>
                        <a:tabLst>
                          <a:tab pos="304800" algn="l"/>
                        </a:tabLst>
                      </a:pP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（問價值） </a:t>
                      </a:r>
                      <a:endParaRPr kumimoji="1" lang="zh-TW" altLang="en-US" sz="1000" b="0" i="0" u="none" strike="noStrike" cap="none" normalizeH="0" baseline="0" smtClean="0">
                        <a:ln>
                          <a:noFill/>
                        </a:ln>
                        <a:solidFill>
                          <a:schemeClr val="bg2"/>
                        </a:solidFill>
                        <a:effectLst/>
                        <a:latin typeface="Times New Roman" pitchFamily="18" charset="0"/>
                        <a:ea typeface="標楷體" pitchFamily="65" charset="-120"/>
                      </a:endParaRPr>
                    </a:p>
                    <a:p>
                      <a:pPr marL="0" marR="0" lvl="0" indent="0" algn="ctr" defTabSz="914400" rtl="0" eaLnBrk="0" fontAlgn="base" latinLnBrk="0" hangingPunct="0">
                        <a:lnSpc>
                          <a:spcPct val="100000"/>
                        </a:lnSpc>
                        <a:spcBef>
                          <a:spcPct val="0"/>
                        </a:spcBef>
                        <a:spcAft>
                          <a:spcPct val="0"/>
                        </a:spcAft>
                        <a:buClrTx/>
                        <a:buSzTx/>
                        <a:buFontTx/>
                        <a:buNone/>
                        <a:tabLst>
                          <a:tab pos="304800" algn="l"/>
                        </a:tabLst>
                      </a:pPr>
                      <a:r>
                        <a:rPr kumimoji="1" lang="en-US" altLang="zh-TW" sz="900" b="0" i="0" u="none" strike="noStrike" cap="none" normalizeH="0" baseline="0" smtClean="0">
                          <a:ln>
                            <a:noFill/>
                          </a:ln>
                          <a:solidFill>
                            <a:schemeClr val="bg2"/>
                          </a:solidFill>
                          <a:effectLst/>
                          <a:latin typeface="Times New Roman" pitchFamily="18" charset="0"/>
                          <a:ea typeface="標楷體" pitchFamily="65" charset="-120"/>
                        </a:rPr>
                        <a:t>INTERPRETIVE </a:t>
                      </a:r>
                      <a:endParaRPr kumimoji="1" lang="en-US" altLang="zh-TW" sz="1000" b="0" i="0" u="none" strike="noStrike" cap="none" normalizeH="0" baseline="0" smtClean="0">
                        <a:ln>
                          <a:noFill/>
                        </a:ln>
                        <a:solidFill>
                          <a:schemeClr val="bg2"/>
                        </a:solidFill>
                        <a:effectLst/>
                        <a:latin typeface="Times New Roman" pitchFamily="18" charset="0"/>
                        <a:ea typeface="標楷體" pitchFamily="65" charset="-120"/>
                      </a:endParaRPr>
                    </a:p>
                    <a:p>
                      <a:pPr marL="0" marR="0" lvl="0" indent="0" algn="ctr" defTabSz="914400" rtl="0" eaLnBrk="0" fontAlgn="base" latinLnBrk="0" hangingPunct="0">
                        <a:lnSpc>
                          <a:spcPct val="100000"/>
                        </a:lnSpc>
                        <a:spcBef>
                          <a:spcPct val="0"/>
                        </a:spcBef>
                        <a:spcAft>
                          <a:spcPct val="0"/>
                        </a:spcAft>
                        <a:buClrTx/>
                        <a:buSzTx/>
                        <a:buFontTx/>
                        <a:buNone/>
                        <a:tabLst>
                          <a:tab pos="304800" algn="l"/>
                        </a:tabLst>
                      </a:pP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a:t>
                      </a:r>
                      <a:r>
                        <a:rPr kumimoji="1" lang="en-US" altLang="zh-TW" sz="900" b="0" i="0" u="none" strike="noStrike" cap="none" normalizeH="0" baseline="0" smtClean="0">
                          <a:ln>
                            <a:noFill/>
                          </a:ln>
                          <a:solidFill>
                            <a:schemeClr val="bg2"/>
                          </a:solidFill>
                          <a:effectLst/>
                          <a:latin typeface="Times New Roman" pitchFamily="18" charset="0"/>
                          <a:ea typeface="標楷體" pitchFamily="65" charset="-120"/>
                        </a:rPr>
                        <a:t>The Values</a:t>
                      </a: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 </a:t>
                      </a:r>
                      <a:endParaRPr kumimoji="1" lang="zh-TW" altLang="en-US" sz="2400" b="0" i="0" u="none" strike="noStrike" cap="none" normalizeH="0" baseline="0" smtClean="0">
                        <a:ln>
                          <a:noFill/>
                        </a:ln>
                        <a:solidFill>
                          <a:schemeClr val="bg2"/>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研究主題的意義 </a:t>
                      </a:r>
                    </a:p>
                    <a:p>
                      <a:pPr marL="0" marR="0" lvl="0" indent="0" algn="l" defTabSz="914400" rtl="0" eaLnBrk="0" fontAlgn="base" latinLnBrk="0" hangingPunct="0">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對主題的重要性建立多面同異的意見 </a:t>
                      </a:r>
                    </a:p>
                    <a:p>
                      <a:pPr marL="0" marR="0" lvl="0" indent="0" algn="l" defTabSz="914400" rtl="0" eaLnBrk="0" fontAlgn="base" latinLnBrk="0" hangingPunct="0">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引發參與者對客觀材料提出解釋性回應 </a:t>
                      </a:r>
                    </a:p>
                    <a:p>
                      <a:pPr marL="0" marR="0" lvl="0" indent="0" algn="l" defTabSz="914400" rtl="0" eaLnBrk="0" fontAlgn="base" latinLnBrk="0" hangingPunct="0">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轉化成經驗層面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rowSpan="2">
                  <a:txBody>
                    <a:bodyPr/>
                    <a:lstStyle/>
                    <a:p>
                      <a:pPr marL="185738" marR="0" lvl="0" indent="-185738" algn="l" defTabSz="914400" rtl="0" eaLnBrk="1" fontAlgn="base" latinLnBrk="0" hangingPunct="1">
                        <a:lnSpc>
                          <a:spcPct val="100000"/>
                        </a:lnSpc>
                        <a:spcBef>
                          <a:spcPct val="0"/>
                        </a:spcBef>
                        <a:spcAft>
                          <a:spcPct val="0"/>
                        </a:spcAft>
                        <a:buClrTx/>
                        <a:buSzTx/>
                        <a:buFontTx/>
                        <a:buNone/>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你想一下，有效的團隊工作在你的單位裡會有怎樣的結果？ </a:t>
                      </a:r>
                    </a:p>
                    <a:p>
                      <a:pPr marL="185738" marR="0" lvl="0" indent="-185738" algn="l" defTabSz="914400" rtl="0" eaLnBrk="0" fontAlgn="base" latinLnBrk="0" hangingPunct="0">
                        <a:lnSpc>
                          <a:spcPct val="100000"/>
                        </a:lnSpc>
                        <a:spcBef>
                          <a:spcPct val="0"/>
                        </a:spcBef>
                        <a:spcAft>
                          <a:spcPct val="0"/>
                        </a:spcAft>
                        <a:buClrTx/>
                        <a:buSzTx/>
                        <a:buFontTx/>
                        <a:buNone/>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「為什麼」作者要這樣說？這樣表現？ </a:t>
                      </a:r>
                    </a:p>
                    <a:p>
                      <a:pPr marL="185738" marR="0" lvl="0" indent="-185738" algn="l" defTabSz="914400" rtl="0" eaLnBrk="0" fontAlgn="base" latinLnBrk="0" hangingPunct="0">
                        <a:lnSpc>
                          <a:spcPct val="100000"/>
                        </a:lnSpc>
                        <a:spcBef>
                          <a:spcPct val="0"/>
                        </a:spcBef>
                        <a:spcAft>
                          <a:spcPct val="0"/>
                        </a:spcAft>
                        <a:buClrTx/>
                        <a:buSzTx/>
                        <a:buFontTx/>
                        <a:buNone/>
                        <a:tabLst/>
                      </a:pP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（對發生這些事，他的意義是什麼？） </a:t>
                      </a:r>
                    </a:p>
                    <a:p>
                      <a:pPr marL="185738" marR="0" lvl="0" indent="-185738" algn="l" defTabSz="914400" rtl="0" eaLnBrk="0" fontAlgn="base" latinLnBrk="0" hangingPunct="0">
                        <a:lnSpc>
                          <a:spcPct val="100000"/>
                        </a:lnSpc>
                        <a:spcBef>
                          <a:spcPct val="0"/>
                        </a:spcBef>
                        <a:spcAft>
                          <a:spcPct val="0"/>
                        </a:spcAft>
                        <a:buClrTx/>
                        <a:buSzTx/>
                        <a:buFontTx/>
                        <a:buNone/>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你人生中有那一次類似經驗？ </a:t>
                      </a:r>
                    </a:p>
                    <a:p>
                      <a:pPr marL="185738" marR="0" lvl="0" indent="-185738" algn="l" defTabSz="914400" rtl="0" eaLnBrk="0" fontAlgn="base" latinLnBrk="0" hangingPunct="0">
                        <a:lnSpc>
                          <a:spcPct val="100000"/>
                        </a:lnSpc>
                        <a:spcBef>
                          <a:spcPct val="0"/>
                        </a:spcBef>
                        <a:spcAft>
                          <a:spcPct val="0"/>
                        </a:spcAft>
                        <a:buClrTx/>
                        <a:buSzTx/>
                        <a:buFontTx/>
                        <a:buNone/>
                        <a:tabLst/>
                      </a:pP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（反省當我讀到這些資料，我生命現況正發生什麼？）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r>
              <a:tr h="196850">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解釋能力 </a:t>
                      </a:r>
                      <a:endParaRPr kumimoji="1" lang="zh-TW" altLang="en-US" sz="2400" b="0" i="0" u="none" strike="noStrike" cap="none" normalizeH="0" baseline="0" smtClean="0">
                        <a:ln>
                          <a:noFill/>
                        </a:ln>
                        <a:solidFill>
                          <a:schemeClr val="bg2"/>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vMerge="1">
                  <a:txBody>
                    <a:bodyPr/>
                    <a:lstStyle/>
                    <a:p>
                      <a:endParaRPr lang="zh-TW" altLang="en-US"/>
                    </a:p>
                  </a:txBody>
                  <a:tcPr/>
                </a:tc>
                <a:tc vMerge="1">
                  <a:txBody>
                    <a:bodyPr/>
                    <a:lstStyle/>
                    <a:p>
                      <a:endParaRPr lang="zh-TW" altLang="en-US"/>
                    </a:p>
                  </a:txBody>
                  <a:tcPr/>
                </a:tc>
              </a:tr>
              <a:tr h="71596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900" b="0" i="0" u="none" strike="noStrike" cap="none" normalizeH="0" baseline="0" smtClean="0">
                          <a:ln>
                            <a:noFill/>
                          </a:ln>
                          <a:solidFill>
                            <a:schemeClr val="bg2"/>
                          </a:solidFill>
                          <a:effectLst/>
                          <a:latin typeface="Times New Roman" pitchFamily="18" charset="0"/>
                          <a:ea typeface="標楷體" pitchFamily="65" charset="-120"/>
                        </a:rPr>
                        <a:t>Ⅳ </a:t>
                      </a:r>
                      <a:endParaRPr kumimoji="1" lang="en-US" altLang="zh-TW" sz="2400" b="0" i="0" u="none" strike="noStrike" cap="none" normalizeH="0" baseline="0" smtClean="0">
                        <a:ln>
                          <a:noFill/>
                        </a:ln>
                        <a:solidFill>
                          <a:schemeClr val="bg2"/>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04800" algn="l"/>
                        </a:tabLst>
                      </a:pP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實踐性問題 </a:t>
                      </a:r>
                      <a:endParaRPr kumimoji="1" lang="zh-TW" altLang="en-US" sz="1000" b="0" i="0" u="none" strike="noStrike" cap="none" normalizeH="0" baseline="0" smtClean="0">
                        <a:ln>
                          <a:noFill/>
                        </a:ln>
                        <a:solidFill>
                          <a:schemeClr val="bg2"/>
                        </a:solidFill>
                        <a:effectLst/>
                        <a:latin typeface="Times New Roman" pitchFamily="18" charset="0"/>
                        <a:ea typeface="標楷體" pitchFamily="65" charset="-120"/>
                      </a:endParaRPr>
                    </a:p>
                    <a:p>
                      <a:pPr marL="0" marR="0" lvl="0" indent="0" algn="ctr" defTabSz="914400" rtl="0" eaLnBrk="0" fontAlgn="base" latinLnBrk="0" hangingPunct="0">
                        <a:lnSpc>
                          <a:spcPct val="100000"/>
                        </a:lnSpc>
                        <a:spcBef>
                          <a:spcPct val="0"/>
                        </a:spcBef>
                        <a:spcAft>
                          <a:spcPct val="0"/>
                        </a:spcAft>
                        <a:buClrTx/>
                        <a:buSzTx/>
                        <a:buFontTx/>
                        <a:buNone/>
                        <a:tabLst>
                          <a:tab pos="304800" algn="l"/>
                        </a:tabLst>
                      </a:pP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（問行動） </a:t>
                      </a:r>
                      <a:endParaRPr kumimoji="1" lang="zh-TW" altLang="en-US" sz="1000" b="0" i="0" u="none" strike="noStrike" cap="none" normalizeH="0" baseline="0" smtClean="0">
                        <a:ln>
                          <a:noFill/>
                        </a:ln>
                        <a:solidFill>
                          <a:schemeClr val="bg2"/>
                        </a:solidFill>
                        <a:effectLst/>
                        <a:latin typeface="Times New Roman" pitchFamily="18" charset="0"/>
                        <a:ea typeface="標楷體" pitchFamily="65" charset="-120"/>
                      </a:endParaRPr>
                    </a:p>
                    <a:p>
                      <a:pPr marL="0" marR="0" lvl="0" indent="0" algn="ctr" defTabSz="914400" rtl="0" eaLnBrk="0" fontAlgn="base" latinLnBrk="0" hangingPunct="0">
                        <a:lnSpc>
                          <a:spcPct val="100000"/>
                        </a:lnSpc>
                        <a:spcBef>
                          <a:spcPct val="0"/>
                        </a:spcBef>
                        <a:spcAft>
                          <a:spcPct val="0"/>
                        </a:spcAft>
                        <a:buClrTx/>
                        <a:buSzTx/>
                        <a:buFontTx/>
                        <a:buNone/>
                        <a:tabLst>
                          <a:tab pos="304800" algn="l"/>
                        </a:tabLst>
                      </a:pPr>
                      <a:r>
                        <a:rPr kumimoji="1" lang="en-US" altLang="zh-TW" sz="900" b="0" i="0" u="none" strike="noStrike" cap="none" normalizeH="0" baseline="0" smtClean="0">
                          <a:ln>
                            <a:noFill/>
                          </a:ln>
                          <a:solidFill>
                            <a:schemeClr val="bg2"/>
                          </a:solidFill>
                          <a:effectLst/>
                          <a:latin typeface="Times New Roman" pitchFamily="18" charset="0"/>
                          <a:ea typeface="標楷體" pitchFamily="65" charset="-120"/>
                        </a:rPr>
                        <a:t>IMPERATIVE </a:t>
                      </a:r>
                      <a:endParaRPr kumimoji="1" lang="en-US" altLang="zh-TW" sz="1000" b="0" i="0" u="none" strike="noStrike" cap="none" normalizeH="0" baseline="0" smtClean="0">
                        <a:ln>
                          <a:noFill/>
                        </a:ln>
                        <a:solidFill>
                          <a:schemeClr val="bg2"/>
                        </a:solidFill>
                        <a:effectLst/>
                        <a:latin typeface="Times New Roman" pitchFamily="18" charset="0"/>
                        <a:ea typeface="標楷體" pitchFamily="65" charset="-120"/>
                      </a:endParaRPr>
                    </a:p>
                    <a:p>
                      <a:pPr marL="0" marR="0" lvl="0" indent="0" algn="ctr" defTabSz="914400" rtl="0" eaLnBrk="0" fontAlgn="base" latinLnBrk="0" hangingPunct="0">
                        <a:lnSpc>
                          <a:spcPct val="100000"/>
                        </a:lnSpc>
                        <a:spcBef>
                          <a:spcPct val="0"/>
                        </a:spcBef>
                        <a:spcAft>
                          <a:spcPct val="0"/>
                        </a:spcAft>
                        <a:buClrTx/>
                        <a:buSzTx/>
                        <a:buFontTx/>
                        <a:buNone/>
                        <a:tabLst>
                          <a:tab pos="304800" algn="l"/>
                        </a:tabLst>
                      </a:pP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a:t>
                      </a:r>
                      <a:r>
                        <a:rPr kumimoji="1" lang="en-US" altLang="zh-TW" sz="900" b="0" i="0" u="none" strike="noStrike" cap="none" normalizeH="0" baseline="0" smtClean="0">
                          <a:ln>
                            <a:noFill/>
                          </a:ln>
                          <a:solidFill>
                            <a:schemeClr val="bg2"/>
                          </a:solidFill>
                          <a:effectLst/>
                          <a:latin typeface="Times New Roman" pitchFamily="18" charset="0"/>
                          <a:ea typeface="標楷體" pitchFamily="65" charset="-120"/>
                        </a:rPr>
                        <a:t>Required Action</a:t>
                      </a: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 </a:t>
                      </a:r>
                      <a:endParaRPr kumimoji="1" lang="zh-TW" altLang="en-US" sz="2400" b="0" i="0" u="none" strike="noStrike" cap="none" normalizeH="0" baseline="0" smtClean="0">
                        <a:ln>
                          <a:noFill/>
                        </a:ln>
                        <a:solidFill>
                          <a:schemeClr val="bg2"/>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00"/>
                    </a:solidFill>
                  </a:tcPr>
                </a:tc>
                <a:tc rowSpan="2">
                  <a:txBody>
                    <a:bodyPr/>
                    <a:lstStyle/>
                    <a:p>
                      <a:pPr marL="185738" marR="0" lvl="0" indent="-185738" algn="l" defTabSz="914400" rtl="0" eaLnBrk="1" fontAlgn="base" latinLnBrk="0" hangingPunct="1">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說明此事所具的挑戰 </a:t>
                      </a:r>
                    </a:p>
                    <a:p>
                      <a:pPr marL="185738" marR="0" lvl="0" indent="-185738" algn="l" defTabSz="914400" rtl="0" eaLnBrk="0" fontAlgn="base" latinLnBrk="0" hangingPunct="0">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決定必要的改變或行動 </a:t>
                      </a:r>
                    </a:p>
                    <a:p>
                      <a:pPr marL="185738" marR="0" lvl="0" indent="-185738" algn="l" defTabSz="914400" rtl="0" eaLnBrk="0" fontAlgn="base" latinLnBrk="0" hangingPunct="0">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引發參與者對客觀材料提出個人決定的回應或人性深層面啟示的回應 </a:t>
                      </a:r>
                    </a:p>
                    <a:p>
                      <a:pPr marL="185738" marR="0" lvl="0" indent="-185738" algn="l" defTabSz="914400" rtl="0" eaLnBrk="0" fontAlgn="base" latinLnBrk="0" hangingPunct="0">
                        <a:lnSpc>
                          <a:spcPct val="100000"/>
                        </a:lnSpc>
                        <a:spcBef>
                          <a:spcPct val="0"/>
                        </a:spcBef>
                        <a:spcAft>
                          <a:spcPct val="0"/>
                        </a:spcAft>
                        <a:buClrTx/>
                        <a:buSzTx/>
                        <a:buFontTx/>
                        <a:buNone/>
                        <a:tabLst>
                          <a:tab pos="304800" algn="l"/>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自覺自抉的完成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00"/>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如果你決定增進你的部門的團隊工作，你該怎樣做法</a:t>
                      </a: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從這故事中，你覺得那一個部分對人類有貢獻</a:t>
                      </a: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（對我發生的事，我決定以什麼樣的行動處理？） </a:t>
                      </a: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從這當中你學到什麼</a:t>
                      </a: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a:t>
                      </a:r>
                      <a:r>
                        <a:rPr kumimoji="1" lang="zh-TW" altLang="en-US" sz="1200" b="0" i="0" u="none" strike="noStrike" cap="none" normalizeH="0" baseline="0" smtClean="0">
                          <a:ln>
                            <a:noFill/>
                          </a:ln>
                          <a:solidFill>
                            <a:schemeClr val="bg2"/>
                          </a:solidFill>
                          <a:effectLst/>
                          <a:latin typeface="Times New Roman" pitchFamily="18" charset="0"/>
                          <a:ea typeface="標楷體" pitchFamily="65" charset="-120"/>
                        </a:rPr>
                        <a:t>啟示你什麼</a:t>
                      </a:r>
                      <a:r>
                        <a:rPr kumimoji="1" lang="en-US" altLang="zh-TW" sz="1200" b="0" i="0" u="none" strike="noStrike" cap="none" normalizeH="0" baseline="0" smtClean="0">
                          <a:ln>
                            <a:noFill/>
                          </a:ln>
                          <a:solidFill>
                            <a:schemeClr val="bg2"/>
                          </a:solidFill>
                          <a:effectLst/>
                          <a:latin typeface="Times New Roman" pitchFamily="18" charset="0"/>
                          <a:ea typeface="標楷體" pitchFamily="65" charset="-12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00"/>
                    </a:solidFill>
                  </a:tcPr>
                </a:tc>
              </a:tr>
              <a:tr h="246063">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900" b="0" i="0" u="none" strike="noStrike" cap="none" normalizeH="0" baseline="0" smtClean="0">
                          <a:ln>
                            <a:noFill/>
                          </a:ln>
                          <a:solidFill>
                            <a:schemeClr val="bg2"/>
                          </a:solidFill>
                          <a:effectLst/>
                          <a:latin typeface="Times New Roman" pitchFamily="18" charset="0"/>
                          <a:ea typeface="標楷體" pitchFamily="65" charset="-120"/>
                        </a:rPr>
                        <a:t>行動能力 </a:t>
                      </a:r>
                      <a:endParaRPr kumimoji="1" lang="zh-TW" altLang="en-US" sz="2400" b="0" i="0" u="none" strike="noStrike" cap="none" normalizeH="0" baseline="0" smtClean="0">
                        <a:ln>
                          <a:noFill/>
                        </a:ln>
                        <a:solidFill>
                          <a:schemeClr val="bg2"/>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vMerge="1">
                  <a:txBody>
                    <a:bodyPr/>
                    <a:lstStyle/>
                    <a:p>
                      <a:endParaRPr lang="zh-TW" altLang="en-US"/>
                    </a:p>
                  </a:txBody>
                  <a:tcPr/>
                </a:tc>
                <a:tc vMerge="1">
                  <a:txBody>
                    <a:bodyPr/>
                    <a:lstStyle/>
                    <a:p>
                      <a:endParaRPr lang="zh-TW" altLang="en-US"/>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08C7F44E-5BF1-4195-BB2E-FBADFBBF6F4E}" type="slidenum">
              <a:rPr lang="en-US" altLang="zh-TW"/>
              <a:pPr>
                <a:defRPr/>
              </a:pPr>
              <a:t>7</a:t>
            </a:fld>
            <a:endParaRPr lang="en-US" altLang="zh-TW"/>
          </a:p>
        </p:txBody>
      </p:sp>
      <p:sp>
        <p:nvSpPr>
          <p:cNvPr id="1865730" name="Rectangle 2"/>
          <p:cNvSpPr>
            <a:spLocks noGrp="1" noChangeArrowheads="1"/>
          </p:cNvSpPr>
          <p:nvPr>
            <p:ph type="title"/>
          </p:nvPr>
        </p:nvSpPr>
        <p:spPr/>
        <p:txBody>
          <a:bodyPr/>
          <a:lstStyle/>
          <a:p>
            <a:pPr eaLnBrk="1" hangingPunct="1">
              <a:defRPr/>
            </a:pPr>
            <a:r>
              <a:rPr lang="zh-TW" altLang="en-US" smtClean="0"/>
              <a:t>意識會談法</a:t>
            </a:r>
          </a:p>
        </p:txBody>
      </p:sp>
      <p:sp>
        <p:nvSpPr>
          <p:cNvPr id="514052" name="Rectangle 3"/>
          <p:cNvSpPr>
            <a:spLocks noGrp="1" noChangeArrowheads="1"/>
          </p:cNvSpPr>
          <p:nvPr>
            <p:ph type="body" idx="1"/>
          </p:nvPr>
        </p:nvSpPr>
        <p:spPr/>
        <p:txBody>
          <a:bodyPr/>
          <a:lstStyle/>
          <a:p>
            <a:pPr lvl="1" eaLnBrk="1" hangingPunct="1"/>
            <a:r>
              <a:rPr lang="zh-TW" altLang="en-US" smtClean="0"/>
              <a:t>避免有人被忽略 </a:t>
            </a:r>
          </a:p>
          <a:p>
            <a:pPr lvl="1" eaLnBrk="1" hangingPunct="1"/>
            <a:r>
              <a:rPr lang="zh-TW" altLang="en-US" smtClean="0"/>
              <a:t>不做價值判斷：不替人詮釋 </a:t>
            </a:r>
          </a:p>
          <a:p>
            <a:pPr lvl="1" eaLnBrk="1" hangingPunct="1"/>
            <a:r>
              <a:rPr lang="zh-TW" altLang="en-US" smtClean="0"/>
              <a:t>保持「平等心」：不升值、不貶值 </a:t>
            </a:r>
          </a:p>
          <a:p>
            <a:pPr lvl="1" eaLnBrk="1" hangingPunct="1"/>
            <a:r>
              <a:rPr lang="zh-TW" altLang="en-US" smtClean="0"/>
              <a:t>回應</a:t>
            </a:r>
            <a:r>
              <a:rPr lang="en-US" altLang="zh-TW" smtClean="0"/>
              <a:t>/</a:t>
            </a:r>
            <a:r>
              <a:rPr lang="zh-TW" altLang="en-US" smtClean="0"/>
              <a:t>回饋發言者：整理</a:t>
            </a:r>
            <a:r>
              <a:rPr lang="en-US" altLang="zh-TW" smtClean="0"/>
              <a:t>/</a:t>
            </a:r>
            <a:r>
              <a:rPr lang="zh-TW" altLang="en-US" smtClean="0"/>
              <a:t>釐清材料；組織</a:t>
            </a:r>
            <a:r>
              <a:rPr lang="en-US" altLang="zh-TW" smtClean="0"/>
              <a:t>/</a:t>
            </a:r>
            <a:r>
              <a:rPr lang="zh-TW" altLang="en-US" smtClean="0"/>
              <a:t>連貫前後材料；（凝聚力）；深化</a:t>
            </a:r>
            <a:r>
              <a:rPr lang="en-US" altLang="zh-TW" smtClean="0"/>
              <a:t>/</a:t>
            </a:r>
            <a:r>
              <a:rPr lang="zh-TW" altLang="en-US" smtClean="0"/>
              <a:t>點化材料 </a:t>
            </a:r>
          </a:p>
          <a:p>
            <a:pPr lvl="1" eaLnBrk="1" hangingPunct="1"/>
            <a:r>
              <a:rPr lang="zh-TW" altLang="en-US" smtClean="0"/>
              <a:t>先欣賞</a:t>
            </a:r>
            <a:r>
              <a:rPr lang="en-US" altLang="zh-TW" smtClean="0"/>
              <a:t>/</a:t>
            </a:r>
            <a:r>
              <a:rPr lang="zh-TW" altLang="en-US" smtClean="0"/>
              <a:t>肯定再建議 </a:t>
            </a:r>
          </a:p>
          <a:p>
            <a:pPr lvl="1" eaLnBrk="1" hangingPunct="1"/>
            <a:r>
              <a:rPr lang="zh-TW" altLang="en-US" smtClean="0"/>
              <a:t>要放空、虛心學習，相信團隊學習的智慧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6"/>
          <p:cNvSpPr>
            <a:spLocks noGrp="1"/>
          </p:cNvSpPr>
          <p:nvPr>
            <p:ph type="sldNum" sz="quarter" idx="12"/>
          </p:nvPr>
        </p:nvSpPr>
        <p:spPr/>
        <p:txBody>
          <a:bodyPr/>
          <a:lstStyle/>
          <a:p>
            <a:pPr>
              <a:defRPr/>
            </a:pPr>
            <a:fld id="{72E28368-653A-4D11-AB02-25CEDA0AF71E}" type="slidenum">
              <a:rPr lang="en-US" altLang="zh-TW"/>
              <a:pPr>
                <a:defRPr/>
              </a:pPr>
              <a:t>8</a:t>
            </a:fld>
            <a:endParaRPr lang="en-US" altLang="zh-TW"/>
          </a:p>
        </p:txBody>
      </p:sp>
      <p:sp>
        <p:nvSpPr>
          <p:cNvPr id="2153474" name="Rectangle 2"/>
          <p:cNvSpPr>
            <a:spLocks noGrp="1" noChangeArrowheads="1"/>
          </p:cNvSpPr>
          <p:nvPr>
            <p:ph type="title"/>
          </p:nvPr>
        </p:nvSpPr>
        <p:spPr>
          <a:xfrm>
            <a:off x="476250" y="188913"/>
            <a:ext cx="8229600" cy="1143000"/>
          </a:xfrm>
        </p:spPr>
        <p:txBody>
          <a:bodyPr/>
          <a:lstStyle/>
          <a:p>
            <a:pPr eaLnBrk="1" hangingPunct="1">
              <a:defRPr/>
            </a:pPr>
            <a:r>
              <a:rPr lang="zh-TW" altLang="en-US" smtClean="0"/>
              <a:t>知識擷取的其他工具</a:t>
            </a:r>
          </a:p>
        </p:txBody>
      </p:sp>
      <p:sp>
        <p:nvSpPr>
          <p:cNvPr id="515076" name="Rectangle 3"/>
          <p:cNvSpPr>
            <a:spLocks noGrp="1" noChangeArrowheads="1"/>
          </p:cNvSpPr>
          <p:nvPr>
            <p:ph type="body" sz="half" idx="1"/>
          </p:nvPr>
        </p:nvSpPr>
        <p:spPr>
          <a:xfrm>
            <a:off x="836613" y="1763713"/>
            <a:ext cx="4033837" cy="4495800"/>
          </a:xfrm>
        </p:spPr>
        <p:txBody>
          <a:bodyPr/>
          <a:lstStyle/>
          <a:p>
            <a:pPr eaLnBrk="1" hangingPunct="1"/>
            <a:r>
              <a:rPr lang="zh-TW" altLang="en-US" smtClean="0"/>
              <a:t>現場觀察法</a:t>
            </a:r>
          </a:p>
          <a:p>
            <a:pPr eaLnBrk="1" hangingPunct="1"/>
            <a:r>
              <a:rPr lang="zh-TW" altLang="en-US" smtClean="0"/>
              <a:t>腦力激盪</a:t>
            </a:r>
          </a:p>
          <a:p>
            <a:pPr eaLnBrk="1" hangingPunct="1"/>
            <a:r>
              <a:rPr lang="zh-TW" altLang="en-US" smtClean="0"/>
              <a:t>共識決策制定</a:t>
            </a:r>
          </a:p>
          <a:p>
            <a:pPr eaLnBrk="1" hangingPunct="1"/>
            <a:endParaRPr lang="en-US" altLang="zh-TW" smtClean="0"/>
          </a:p>
        </p:txBody>
      </p:sp>
      <p:sp>
        <p:nvSpPr>
          <p:cNvPr id="515077" name="Rectangle 4"/>
          <p:cNvSpPr>
            <a:spLocks noGrp="1" noChangeArrowheads="1"/>
          </p:cNvSpPr>
          <p:nvPr>
            <p:ph type="body" sz="half" idx="2"/>
          </p:nvPr>
        </p:nvSpPr>
        <p:spPr>
          <a:xfrm>
            <a:off x="4662488" y="1719263"/>
            <a:ext cx="4033837" cy="4495800"/>
          </a:xfrm>
        </p:spPr>
        <p:txBody>
          <a:bodyPr/>
          <a:lstStyle/>
          <a:p>
            <a:pPr eaLnBrk="1" hangingPunct="1"/>
            <a:r>
              <a:rPr lang="zh-TW" altLang="en-US" smtClean="0"/>
              <a:t>名目群組技術</a:t>
            </a:r>
          </a:p>
          <a:p>
            <a:pPr eaLnBrk="1" hangingPunct="1"/>
            <a:r>
              <a:rPr lang="zh-TW" altLang="en-US" smtClean="0"/>
              <a:t>德菲法</a:t>
            </a:r>
          </a:p>
          <a:p>
            <a:pPr eaLnBrk="1" hangingPunct="1"/>
            <a:r>
              <a:rPr lang="zh-TW" altLang="en-US" smtClean="0"/>
              <a:t>概念式對應</a:t>
            </a:r>
          </a:p>
          <a:p>
            <a:pPr eaLnBrk="1" hangingPunct="1"/>
            <a:r>
              <a:rPr lang="zh-TW" altLang="en-US" smtClean="0"/>
              <a:t>知識管理的涵義</a:t>
            </a:r>
          </a:p>
          <a:p>
            <a:pPr eaLnBrk="1" hangingPunct="1"/>
            <a:endParaRPr lang="en-US" altLang="zh-TW"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02CAD8AC-D53F-46BD-85D9-19449292B8BA}" type="slidenum">
              <a:rPr lang="en-US" altLang="zh-TW"/>
              <a:pPr>
                <a:defRPr/>
              </a:pPr>
              <a:t>9</a:t>
            </a:fld>
            <a:endParaRPr lang="en-US" altLang="zh-TW"/>
          </a:p>
        </p:txBody>
      </p:sp>
      <p:sp>
        <p:nvSpPr>
          <p:cNvPr id="2154498" name="Rectangle 2"/>
          <p:cNvSpPr>
            <a:spLocks noGrp="1" noChangeArrowheads="1"/>
          </p:cNvSpPr>
          <p:nvPr>
            <p:ph type="title"/>
          </p:nvPr>
        </p:nvSpPr>
        <p:spPr/>
        <p:txBody>
          <a:bodyPr/>
          <a:lstStyle/>
          <a:p>
            <a:pPr eaLnBrk="1" hangingPunct="1">
              <a:defRPr/>
            </a:pPr>
            <a:r>
              <a:rPr lang="zh-TW" altLang="en-US" smtClean="0"/>
              <a:t>現場觀察法</a:t>
            </a:r>
          </a:p>
        </p:txBody>
      </p:sp>
      <p:sp>
        <p:nvSpPr>
          <p:cNvPr id="516100" name="Rectangle 3"/>
          <p:cNvSpPr>
            <a:spLocks noGrp="1" noChangeArrowheads="1"/>
          </p:cNvSpPr>
          <p:nvPr>
            <p:ph type="body" idx="1"/>
          </p:nvPr>
        </p:nvSpPr>
        <p:spPr/>
        <p:txBody>
          <a:bodyPr/>
          <a:lstStyle/>
          <a:p>
            <a:pPr marL="442913" indent="-442913" eaLnBrk="1" hangingPunct="1">
              <a:lnSpc>
                <a:spcPct val="90000"/>
              </a:lnSpc>
            </a:pPr>
            <a:r>
              <a:rPr lang="zh-TW" altLang="en-US" smtClean="0"/>
              <a:t>當領域專家解決問題時，知識開發者觀 察、說明、記錄下他們當時的行為。</a:t>
            </a:r>
          </a:p>
          <a:p>
            <a:pPr marL="442913" indent="-442913" eaLnBrk="1" hangingPunct="1">
              <a:lnSpc>
                <a:spcPct val="90000"/>
              </a:lnSpc>
            </a:pPr>
            <a:r>
              <a:rPr lang="zh-TW" altLang="en-US" smtClean="0"/>
              <a:t>多聽少說</a:t>
            </a:r>
          </a:p>
          <a:p>
            <a:pPr marL="442913" indent="-442913" eaLnBrk="1" hangingPunct="1">
              <a:lnSpc>
                <a:spcPct val="90000"/>
              </a:lnSpc>
            </a:pPr>
            <a:r>
              <a:rPr lang="zh-TW" altLang="en-US" smtClean="0"/>
              <a:t>有些專家不喜歡被觀察</a:t>
            </a:r>
          </a:p>
          <a:p>
            <a:pPr marL="442913" indent="-442913" eaLnBrk="1" hangingPunct="1">
              <a:lnSpc>
                <a:spcPct val="90000"/>
              </a:lnSpc>
            </a:pPr>
            <a:r>
              <a:rPr lang="zh-TW" altLang="en-US" smtClean="0"/>
              <a:t>害怕多年經驗會在一瞥中帶走</a:t>
            </a:r>
          </a:p>
          <a:p>
            <a:pPr marL="442913" indent="-442913" eaLnBrk="1" hangingPunct="1">
              <a:lnSpc>
                <a:spcPct val="90000"/>
              </a:lnSpc>
            </a:pPr>
            <a:r>
              <a:rPr lang="zh-TW" altLang="en-US" smtClean="0"/>
              <a:t>其他人的反應</a:t>
            </a:r>
          </a:p>
          <a:p>
            <a:pPr marL="442913" indent="-442913" eaLnBrk="1" hangingPunct="1">
              <a:lnSpc>
                <a:spcPct val="90000"/>
              </a:lnSpc>
            </a:pPr>
            <a:r>
              <a:rPr lang="zh-TW" altLang="en-US" smtClean="0"/>
              <a:t>擷取知識的準確性與完整性</a:t>
            </a:r>
          </a:p>
          <a:p>
            <a:pPr marL="442913" indent="-442913" eaLnBrk="1" hangingPunct="1">
              <a:lnSpc>
                <a:spcPct val="90000"/>
              </a:lnSpc>
            </a:pPr>
            <a:r>
              <a:rPr lang="zh-TW" altLang="en-US" smtClean="0"/>
              <a:t>持續的思維往返過程</a:t>
            </a:r>
          </a:p>
        </p:txBody>
      </p:sp>
    </p:spTree>
  </p:cSld>
  <p:clrMapOvr>
    <a:masterClrMapping/>
  </p:clrMapOvr>
  <p:transition/>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教學目標</Template>
  <TotalTime>0</TotalTime>
  <Words>1837</Words>
  <Application>Microsoft Office PowerPoint</Application>
  <PresentationFormat>如螢幕大小 (4:3)</PresentationFormat>
  <Paragraphs>220</Paragraphs>
  <Slides>23</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23</vt:i4>
      </vt:variant>
    </vt:vector>
  </HeadingPairs>
  <TitlesOfParts>
    <vt:vector size="28" baseType="lpstr">
      <vt:lpstr>標楷體</vt:lpstr>
      <vt:lpstr>Arial</vt:lpstr>
      <vt:lpstr>Symbol</vt:lpstr>
      <vt:lpstr>Times New Roman</vt:lpstr>
      <vt:lpstr>教學目標</vt:lpstr>
      <vt:lpstr>台中精機知識螺旋理論的應用</vt:lpstr>
      <vt:lpstr>培養隱性知識採擷技巧 ----培養「意識會談法」</vt:lpstr>
      <vt:lpstr>意識會談法</vt:lpstr>
      <vt:lpstr>意識會談法</vt:lpstr>
      <vt:lpstr>意識會談法</vt:lpstr>
      <vt:lpstr>意識會談法</vt:lpstr>
      <vt:lpstr>意識會談法</vt:lpstr>
      <vt:lpstr>知識擷取的其他工具</vt:lpstr>
      <vt:lpstr>現場觀察法</vt:lpstr>
      <vt:lpstr>腦力激盪</vt:lpstr>
      <vt:lpstr>腦力激盪程序</vt:lpstr>
      <vt:lpstr>電子化腦力激盪</vt:lpstr>
      <vt:lpstr>電子化腦力激盪的環境</vt:lpstr>
      <vt:lpstr>腦力激盪過程</vt:lpstr>
      <vt:lpstr>共識決策制定</vt:lpstr>
      <vt:lpstr>名目群組技術 (NGT)</vt:lpstr>
      <vt:lpstr>名目群組技術 (NGT) （續）</vt:lpstr>
      <vt:lpstr>名目群組技術 (NGT) （續）</vt:lpstr>
      <vt:lpstr>德菲法</vt:lpstr>
      <vt:lpstr>德菲法（續）</vt:lpstr>
      <vt:lpstr>概念式對應</vt:lpstr>
      <vt:lpstr>概念性對應的例子</vt:lpstr>
      <vt:lpstr>概念式對應步驟</vt:lpstr>
    </vt:vector>
  </TitlesOfParts>
  <Company>Your Company Name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台中精機知識螺旋理論的應用</dc:title>
  <dc:creator>Your User Name</dc:creator>
  <cp:lastModifiedBy>George Lee</cp:lastModifiedBy>
  <cp:revision>1</cp:revision>
  <dcterms:created xsi:type="dcterms:W3CDTF">2010-07-14T01:50:10Z</dcterms:created>
  <dcterms:modified xsi:type="dcterms:W3CDTF">2017-09-12T06:38:27Z</dcterms:modified>
</cp:coreProperties>
</file>